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sldIdLst>
    <p:sldId id="256" r:id="rId2"/>
    <p:sldId id="259" r:id="rId3"/>
    <p:sldId id="257" r:id="rId4"/>
    <p:sldId id="258" r:id="rId5"/>
    <p:sldId id="260" r:id="rId6"/>
    <p:sldId id="261" r:id="rId7"/>
    <p:sldId id="262" r:id="rId8"/>
    <p:sldId id="263" r:id="rId9"/>
    <p:sldId id="264" r:id="rId10"/>
    <p:sldId id="265" r:id="rId11"/>
    <p:sldId id="266" r:id="rId12"/>
    <p:sldId id="271" r:id="rId13"/>
    <p:sldId id="267" r:id="rId14"/>
    <p:sldId id="268" r:id="rId15"/>
    <p:sldId id="269" r:id="rId16"/>
    <p:sldId id="270" r:id="rId17"/>
    <p:sldId id="272" r:id="rId18"/>
    <p:sldId id="273" r:id="rId19"/>
    <p:sldId id="274" r:id="rId20"/>
    <p:sldId id="275" r:id="rId21"/>
    <p:sldId id="277" r:id="rId22"/>
    <p:sldId id="278" r:id="rId23"/>
    <p:sldId id="276"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56" d="100"/>
          <a:sy n="56" d="100"/>
        </p:scale>
        <p:origin x="102"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8359395-D1F6-4F19-BD50-86C64D181D1F}" type="datetimeFigureOut">
              <a:rPr lang="en-US" smtClean="0"/>
              <a:t>5/6/2013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D0D30A7-2FBA-421C-AF79-2323F1066B8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09333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59395-D1F6-4F19-BD50-86C64D181D1F}"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79086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59395-D1F6-4F19-BD50-86C64D181D1F}"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69549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59395-D1F6-4F19-BD50-86C64D181D1F}"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135531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59395-D1F6-4F19-BD50-86C64D181D1F}"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30A7-2FBA-421C-AF79-2323F1066B8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236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359395-D1F6-4F19-BD50-86C64D181D1F}"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92275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359395-D1F6-4F19-BD50-86C64D181D1F}" type="datetimeFigureOut">
              <a:rPr lang="en-US" smtClean="0"/>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3000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359395-D1F6-4F19-BD50-86C64D181D1F}" type="datetimeFigureOut">
              <a:rPr lang="en-US" smtClean="0"/>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255536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59395-D1F6-4F19-BD50-86C64D181D1F}" type="datetimeFigureOut">
              <a:rPr lang="en-US" smtClean="0"/>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193722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59395-D1F6-4F19-BD50-86C64D181D1F}"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394417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59395-D1F6-4F19-BD50-86C64D181D1F}"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30A7-2FBA-421C-AF79-2323F1066B8F}" type="slidenum">
              <a:rPr lang="en-US" smtClean="0"/>
              <a:t>‹#›</a:t>
            </a:fld>
            <a:endParaRPr lang="en-US"/>
          </a:p>
        </p:txBody>
      </p:sp>
    </p:spTree>
    <p:extLst>
      <p:ext uri="{BB962C8B-B14F-4D97-AF65-F5344CB8AC3E}">
        <p14:creationId xmlns:p14="http://schemas.microsoft.com/office/powerpoint/2010/main" val="393250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28359395-D1F6-4F19-BD50-86C64D181D1F}" type="datetimeFigureOut">
              <a:rPr lang="en-US" smtClean="0"/>
              <a:t>5/6/2013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D0D30A7-2FBA-421C-AF79-2323F1066B8F}" type="slidenum">
              <a:rPr lang="en-US" smtClean="0"/>
              <a:t>‹#›</a:t>
            </a:fld>
            <a:endParaRPr lang="en-US"/>
          </a:p>
        </p:txBody>
      </p:sp>
    </p:spTree>
    <p:extLst>
      <p:ext uri="{BB962C8B-B14F-4D97-AF65-F5344CB8AC3E}">
        <p14:creationId xmlns:p14="http://schemas.microsoft.com/office/powerpoint/2010/main" val="414106523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Electrostatics Unit </a:t>
            </a:r>
            <a:r>
              <a:rPr lang="en-US" sz="4000" dirty="0" smtClean="0"/>
              <a:t/>
            </a:r>
            <a:br>
              <a:rPr lang="en-US" sz="4000" dirty="0" smtClean="0"/>
            </a:br>
            <a:r>
              <a:rPr lang="en-US" sz="4000" dirty="0" smtClean="0"/>
              <a:t>5E Lesson Planning and Measuring Student Learning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6681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Lab Analysis and Conclusion</a:t>
            </a:r>
            <a:endParaRPr lang="en-US" dirty="0"/>
          </a:p>
        </p:txBody>
      </p:sp>
      <p:sp>
        <p:nvSpPr>
          <p:cNvPr id="3" name="Content Placeholder 2"/>
          <p:cNvSpPr>
            <a:spLocks noGrp="1"/>
          </p:cNvSpPr>
          <p:nvPr>
            <p:ph idx="1"/>
          </p:nvPr>
        </p:nvSpPr>
        <p:spPr>
          <a:xfrm>
            <a:off x="517585" y="1828800"/>
            <a:ext cx="9339647" cy="4813540"/>
          </a:xfrm>
        </p:spPr>
        <p:txBody>
          <a:bodyPr>
            <a:noAutofit/>
          </a:bodyPr>
          <a:lstStyle/>
          <a:p>
            <a:pPr marL="0" indent="0">
              <a:buNone/>
            </a:pPr>
            <a:r>
              <a:rPr lang="en-US" sz="2000" dirty="0" smtClean="0"/>
              <a:t>Students were asked questions at the conclusion of the lab, which was submitted for a small grade.</a:t>
            </a:r>
          </a:p>
          <a:p>
            <a:pPr marL="0" indent="0">
              <a:buNone/>
            </a:pPr>
            <a:r>
              <a:rPr lang="en-US" sz="2000" dirty="0" smtClean="0"/>
              <a:t>Sample questions:</a:t>
            </a:r>
          </a:p>
          <a:p>
            <a:pPr marL="0" lvl="0" indent="0">
              <a:buNone/>
            </a:pPr>
            <a:r>
              <a:rPr lang="en-US" sz="2000" i="1" dirty="0" smtClean="0"/>
              <a:t>“It </a:t>
            </a:r>
            <a:r>
              <a:rPr lang="en-US" sz="2000" i="1" dirty="0"/>
              <a:t>is not logically impossible to have a </a:t>
            </a:r>
            <a:r>
              <a:rPr lang="en-US" sz="2000" i="1" u="sng" dirty="0"/>
              <a:t>third type of charge</a:t>
            </a:r>
            <a:r>
              <a:rPr lang="en-US" sz="2000" i="1" dirty="0"/>
              <a:t> outside of our definition of positive and negative. However, this has never been experimentally observed. Let’s suppose that by rubbing the rod with a very special type of material gives it this never before observed third type of charge. </a:t>
            </a:r>
            <a:r>
              <a:rPr lang="en-US" sz="2000" i="1" dirty="0" smtClean="0"/>
              <a:t>What would you have to do to prove to others that you have discovered a new type of charge? How would the TOP, BOTTOM, and HANGING pieces of tape react?“</a:t>
            </a:r>
          </a:p>
          <a:p>
            <a:pPr marL="0" lvl="0" indent="0">
              <a:buNone/>
            </a:pPr>
            <a:r>
              <a:rPr lang="en-US" sz="2000" dirty="0" smtClean="0"/>
              <a:t>Students were also asked to compare and contrast the electrostatic force with the gravitational force? *</a:t>
            </a:r>
            <a:r>
              <a:rPr lang="en-US" sz="2000" u="sng" dirty="0" smtClean="0"/>
              <a:t>no student mentioned action at a distance without queuing.</a:t>
            </a:r>
            <a:endParaRPr lang="en-US" sz="2000" u="sng" dirty="0"/>
          </a:p>
        </p:txBody>
      </p:sp>
    </p:spTree>
    <p:extLst>
      <p:ext uri="{BB962C8B-B14F-4D97-AF65-F5344CB8AC3E}">
        <p14:creationId xmlns:p14="http://schemas.microsoft.com/office/powerpoint/2010/main" val="390225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61872" y="0"/>
            <a:ext cx="10118516" cy="7122094"/>
          </a:xfrm>
          <a:prstGeom prst="rect">
            <a:avLst/>
          </a:prstGeom>
        </p:spPr>
      </p:pic>
    </p:spTree>
    <p:extLst>
      <p:ext uri="{BB962C8B-B14F-4D97-AF65-F5344CB8AC3E}">
        <p14:creationId xmlns:p14="http://schemas.microsoft.com/office/powerpoint/2010/main" val="250101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Conductors, Insulators, Grounding</a:t>
            </a:r>
            <a:endParaRPr lang="en-US" dirty="0"/>
          </a:p>
        </p:txBody>
      </p:sp>
      <p:sp>
        <p:nvSpPr>
          <p:cNvPr id="3" name="Content Placeholder 2"/>
          <p:cNvSpPr>
            <a:spLocks noGrp="1"/>
          </p:cNvSpPr>
          <p:nvPr>
            <p:ph idx="1"/>
          </p:nvPr>
        </p:nvSpPr>
        <p:spPr/>
        <p:txBody>
          <a:bodyPr/>
          <a:lstStyle/>
          <a:p>
            <a:pPr marL="0" indent="0">
              <a:buNone/>
            </a:pPr>
            <a:r>
              <a:rPr lang="en-US" dirty="0" smtClean="0"/>
              <a:t>Van de </a:t>
            </a:r>
            <a:r>
              <a:rPr lang="en-US" dirty="0" err="1" smtClean="0"/>
              <a:t>Graaff</a:t>
            </a:r>
            <a:r>
              <a:rPr lang="en-US" dirty="0" smtClean="0"/>
              <a:t> generator, touched with metal rod and a wooden ruler, spark trick,</a:t>
            </a:r>
          </a:p>
          <a:p>
            <a:pPr marL="0" indent="0">
              <a:buNone/>
            </a:pPr>
            <a:r>
              <a:rPr lang="en-US" dirty="0" smtClean="0"/>
              <a:t>Asked to think about a charged conducting sphere touching a neutral insulating sphere, a neutral conducting sphere of the same size, and a neutral conducting sphere of a bigger or smaller size.</a:t>
            </a:r>
          </a:p>
          <a:p>
            <a:pPr marL="0" indent="0">
              <a:buNone/>
            </a:pPr>
            <a:r>
              <a:rPr lang="en-US" dirty="0" smtClean="0"/>
              <a:t>Focused on the idea that the ground does not need to be the actual “ground”</a:t>
            </a:r>
          </a:p>
          <a:p>
            <a:pPr marL="0" indent="0">
              <a:buNone/>
            </a:pPr>
            <a:r>
              <a:rPr lang="en-US" dirty="0" smtClean="0"/>
              <a:t>Wanted to show the movement of charge rather than the “destruction” of charge that many students associate with “grounding.”</a:t>
            </a:r>
            <a:endParaRPr lang="en-US" dirty="0"/>
          </a:p>
        </p:txBody>
      </p:sp>
      <p:pic>
        <p:nvPicPr>
          <p:cNvPr id="4" name="Picture 3"/>
          <p:cNvPicPr>
            <a:picLocks noChangeAspect="1"/>
          </p:cNvPicPr>
          <p:nvPr/>
        </p:nvPicPr>
        <p:blipFill>
          <a:blip r:embed="rId2"/>
          <a:stretch>
            <a:fillRect/>
          </a:stretch>
        </p:blipFill>
        <p:spPr>
          <a:xfrm>
            <a:off x="358902" y="4768160"/>
            <a:ext cx="5200650" cy="1876425"/>
          </a:xfrm>
          <a:prstGeom prst="rect">
            <a:avLst/>
          </a:prstGeom>
        </p:spPr>
      </p:pic>
    </p:spTree>
    <p:extLst>
      <p:ext uri="{BB962C8B-B14F-4D97-AF65-F5344CB8AC3E}">
        <p14:creationId xmlns:p14="http://schemas.microsoft.com/office/powerpoint/2010/main" val="370567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8089"/>
            <a:ext cx="9692640" cy="1325562"/>
          </a:xfrm>
        </p:spPr>
        <p:txBody>
          <a:bodyPr/>
          <a:lstStyle/>
          <a:p>
            <a:r>
              <a:rPr lang="en-US" dirty="0" smtClean="0"/>
              <a:t>A lot of difficulty with Polarization</a:t>
            </a:r>
            <a:endParaRPr lang="en-US" dirty="0"/>
          </a:p>
        </p:txBody>
      </p:sp>
      <p:sp>
        <p:nvSpPr>
          <p:cNvPr id="3" name="Content Placeholder 2"/>
          <p:cNvSpPr>
            <a:spLocks noGrp="1"/>
          </p:cNvSpPr>
          <p:nvPr>
            <p:ph idx="1"/>
          </p:nvPr>
        </p:nvSpPr>
        <p:spPr>
          <a:xfrm>
            <a:off x="1261872" y="1087473"/>
            <a:ext cx="8595360" cy="4351337"/>
          </a:xfrm>
        </p:spPr>
        <p:txBody>
          <a:bodyPr/>
          <a:lstStyle/>
          <a:p>
            <a:r>
              <a:rPr lang="en-US" dirty="0" smtClean="0"/>
              <a:t>Introduced the quantization of charge and polarization as evidence for it at the same time, created a huge amount of confusion. Did not provide any tangible connection. </a:t>
            </a:r>
          </a:p>
          <a:p>
            <a:r>
              <a:rPr lang="en-US" dirty="0" smtClean="0"/>
              <a:t>Most students recognized that electrons moved an protons did not.</a:t>
            </a:r>
          </a:p>
          <a:p>
            <a:r>
              <a:rPr lang="en-US" dirty="0" smtClean="0"/>
              <a:t>Based on the exit slips chose to not move onto the lab immediately</a:t>
            </a:r>
            <a:endParaRPr lang="en-US" dirty="0"/>
          </a:p>
        </p:txBody>
      </p:sp>
      <p:pic>
        <p:nvPicPr>
          <p:cNvPr id="5" name="Picture 4"/>
          <p:cNvPicPr>
            <a:picLocks noChangeAspect="1"/>
          </p:cNvPicPr>
          <p:nvPr/>
        </p:nvPicPr>
        <p:blipFill>
          <a:blip r:embed="rId2"/>
          <a:stretch>
            <a:fillRect/>
          </a:stretch>
        </p:blipFill>
        <p:spPr>
          <a:xfrm>
            <a:off x="1179957" y="2847975"/>
            <a:ext cx="8677275" cy="4010025"/>
          </a:xfrm>
          <a:prstGeom prst="rect">
            <a:avLst/>
          </a:prstGeom>
        </p:spPr>
      </p:pic>
    </p:spTree>
    <p:extLst>
      <p:ext uri="{BB962C8B-B14F-4D97-AF65-F5344CB8AC3E}">
        <p14:creationId xmlns:p14="http://schemas.microsoft.com/office/powerpoint/2010/main" val="328171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Spent an extra day with guided notes and questions that were turned in for a classwork grade.</a:t>
            </a:r>
            <a:endParaRPr lang="en-US" dirty="0"/>
          </a:p>
        </p:txBody>
      </p:sp>
      <p:pic>
        <p:nvPicPr>
          <p:cNvPr id="4" name="image07.png"/>
          <p:cNvPicPr/>
          <p:nvPr/>
        </p:nvPicPr>
        <p:blipFill>
          <a:blip r:embed="rId2"/>
          <a:stretch>
            <a:fillRect/>
          </a:stretch>
        </p:blipFill>
        <p:spPr>
          <a:xfrm>
            <a:off x="417303" y="4326866"/>
            <a:ext cx="2247900" cy="1447800"/>
          </a:xfrm>
          <a:prstGeom prst="rect">
            <a:avLst/>
          </a:prstGeom>
        </p:spPr>
      </p:pic>
      <p:pic>
        <p:nvPicPr>
          <p:cNvPr id="5" name="image06.png"/>
          <p:cNvPicPr/>
          <p:nvPr/>
        </p:nvPicPr>
        <p:blipFill>
          <a:blip r:embed="rId3"/>
          <a:stretch>
            <a:fillRect/>
          </a:stretch>
        </p:blipFill>
        <p:spPr>
          <a:xfrm>
            <a:off x="3327729" y="4307816"/>
            <a:ext cx="2085975" cy="1466850"/>
          </a:xfrm>
          <a:prstGeom prst="rect">
            <a:avLst/>
          </a:prstGeom>
        </p:spPr>
      </p:pic>
      <p:sp>
        <p:nvSpPr>
          <p:cNvPr id="6" name="TextBox 5"/>
          <p:cNvSpPr txBox="1"/>
          <p:nvPr/>
        </p:nvSpPr>
        <p:spPr>
          <a:xfrm>
            <a:off x="897147" y="3036498"/>
            <a:ext cx="3709359" cy="369332"/>
          </a:xfrm>
          <a:prstGeom prst="rect">
            <a:avLst/>
          </a:prstGeom>
          <a:noFill/>
        </p:spPr>
        <p:txBody>
          <a:bodyPr wrap="square" rtlCol="0">
            <a:spAutoFit/>
          </a:bodyPr>
          <a:lstStyle/>
          <a:p>
            <a:r>
              <a:rPr lang="en-US" dirty="0" smtClean="0"/>
              <a:t>Polarization: Insulators</a:t>
            </a:r>
            <a:endParaRPr lang="en-US" dirty="0"/>
          </a:p>
        </p:txBody>
      </p:sp>
      <p:sp>
        <p:nvSpPr>
          <p:cNvPr id="7" name="TextBox 6"/>
          <p:cNvSpPr txBox="1"/>
          <p:nvPr/>
        </p:nvSpPr>
        <p:spPr>
          <a:xfrm>
            <a:off x="776377" y="3902345"/>
            <a:ext cx="1797287" cy="369332"/>
          </a:xfrm>
          <a:prstGeom prst="rect">
            <a:avLst/>
          </a:prstGeom>
          <a:noFill/>
        </p:spPr>
        <p:txBody>
          <a:bodyPr wrap="none" rtlCol="0">
            <a:spAutoFit/>
          </a:bodyPr>
          <a:lstStyle/>
          <a:p>
            <a:r>
              <a:rPr lang="en-US" dirty="0" smtClean="0"/>
              <a:t>Induced Dipole</a:t>
            </a:r>
            <a:endParaRPr lang="en-US" dirty="0"/>
          </a:p>
        </p:txBody>
      </p:sp>
      <p:sp>
        <p:nvSpPr>
          <p:cNvPr id="9" name="TextBox 8"/>
          <p:cNvSpPr txBox="1"/>
          <p:nvPr/>
        </p:nvSpPr>
        <p:spPr>
          <a:xfrm>
            <a:off x="3284595" y="3902345"/>
            <a:ext cx="2129109" cy="369332"/>
          </a:xfrm>
          <a:prstGeom prst="rect">
            <a:avLst/>
          </a:prstGeom>
          <a:noFill/>
        </p:spPr>
        <p:txBody>
          <a:bodyPr wrap="none" rtlCol="0">
            <a:spAutoFit/>
          </a:bodyPr>
          <a:lstStyle/>
          <a:p>
            <a:r>
              <a:rPr lang="en-US" dirty="0" smtClean="0"/>
              <a:t>Permanent Dipole</a:t>
            </a:r>
            <a:endParaRPr lang="en-US" dirty="0"/>
          </a:p>
        </p:txBody>
      </p:sp>
      <p:pic>
        <p:nvPicPr>
          <p:cNvPr id="10" name="image08.png"/>
          <p:cNvPicPr/>
          <p:nvPr/>
        </p:nvPicPr>
        <p:blipFill>
          <a:blip r:embed="rId4"/>
          <a:stretch>
            <a:fillRect/>
          </a:stretch>
        </p:blipFill>
        <p:spPr>
          <a:xfrm>
            <a:off x="8309929" y="3951287"/>
            <a:ext cx="1495425" cy="2228850"/>
          </a:xfrm>
          <a:prstGeom prst="rect">
            <a:avLst/>
          </a:prstGeom>
        </p:spPr>
      </p:pic>
      <p:sp>
        <p:nvSpPr>
          <p:cNvPr id="11" name="TextBox 10"/>
          <p:cNvSpPr txBox="1"/>
          <p:nvPr/>
        </p:nvSpPr>
        <p:spPr>
          <a:xfrm>
            <a:off x="7590399" y="3014130"/>
            <a:ext cx="2829621" cy="369332"/>
          </a:xfrm>
          <a:prstGeom prst="rect">
            <a:avLst/>
          </a:prstGeom>
          <a:noFill/>
        </p:spPr>
        <p:txBody>
          <a:bodyPr wrap="none" rtlCol="0">
            <a:spAutoFit/>
          </a:bodyPr>
          <a:lstStyle/>
          <a:p>
            <a:r>
              <a:rPr lang="en-US" dirty="0" smtClean="0"/>
              <a:t>Polarization: Conductors</a:t>
            </a:r>
            <a:endParaRPr lang="en-US" dirty="0"/>
          </a:p>
        </p:txBody>
      </p:sp>
      <p:sp>
        <p:nvSpPr>
          <p:cNvPr id="12" name="TextBox 11"/>
          <p:cNvSpPr txBox="1"/>
          <p:nvPr/>
        </p:nvSpPr>
        <p:spPr>
          <a:xfrm>
            <a:off x="7307803" y="3533013"/>
            <a:ext cx="3499676" cy="369332"/>
          </a:xfrm>
          <a:prstGeom prst="rect">
            <a:avLst/>
          </a:prstGeom>
          <a:noFill/>
        </p:spPr>
        <p:txBody>
          <a:bodyPr wrap="none" rtlCol="0">
            <a:spAutoFit/>
          </a:bodyPr>
          <a:lstStyle/>
          <a:p>
            <a:r>
              <a:rPr lang="en-US" dirty="0" smtClean="0"/>
              <a:t>Free moving Valence Electrons</a:t>
            </a:r>
            <a:endParaRPr lang="en-US" dirty="0"/>
          </a:p>
        </p:txBody>
      </p:sp>
    </p:spTree>
    <p:extLst>
      <p:ext uri="{BB962C8B-B14F-4D97-AF65-F5344CB8AC3E}">
        <p14:creationId xmlns:p14="http://schemas.microsoft.com/office/powerpoint/2010/main" val="82023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3140015"/>
            <a:ext cx="12188096" cy="3717985"/>
          </a:xfrm>
          <a:prstGeom prst="rect">
            <a:avLst/>
          </a:prstGeom>
        </p:spPr>
      </p:pic>
      <p:pic>
        <p:nvPicPr>
          <p:cNvPr id="6" name="Picture 5"/>
          <p:cNvPicPr>
            <a:picLocks noChangeAspect="1"/>
          </p:cNvPicPr>
          <p:nvPr/>
        </p:nvPicPr>
        <p:blipFill>
          <a:blip r:embed="rId3"/>
          <a:stretch>
            <a:fillRect/>
          </a:stretch>
        </p:blipFill>
        <p:spPr>
          <a:xfrm>
            <a:off x="791589" y="148270"/>
            <a:ext cx="9880983" cy="3223583"/>
          </a:xfrm>
          <a:prstGeom prst="rect">
            <a:avLst/>
          </a:prstGeom>
        </p:spPr>
      </p:pic>
    </p:spTree>
    <p:extLst>
      <p:ext uri="{BB962C8B-B14F-4D97-AF65-F5344CB8AC3E}">
        <p14:creationId xmlns:p14="http://schemas.microsoft.com/office/powerpoint/2010/main" val="931858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7355" y="724620"/>
            <a:ext cx="11431838" cy="5282990"/>
          </a:xfrm>
          <a:prstGeom prst="rect">
            <a:avLst/>
          </a:prstGeom>
        </p:spPr>
      </p:pic>
    </p:spTree>
    <p:extLst>
      <p:ext uri="{BB962C8B-B14F-4D97-AF65-F5344CB8AC3E}">
        <p14:creationId xmlns:p14="http://schemas.microsoft.com/office/powerpoint/2010/main" val="38902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576"/>
            <a:ext cx="12663577" cy="1325562"/>
          </a:xfrm>
        </p:spPr>
        <p:txBody>
          <a:bodyPr/>
          <a:lstStyle/>
          <a:p>
            <a:r>
              <a:rPr lang="en-US" dirty="0" smtClean="0"/>
              <a:t> </a:t>
            </a:r>
            <a:r>
              <a:rPr lang="en-US" sz="4000" dirty="0" smtClean="0"/>
              <a:t>Polarization/Conduction Lab with Electroscopes</a:t>
            </a:r>
            <a:endParaRPr lang="en-US" sz="4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33157" y="1561380"/>
            <a:ext cx="8252789" cy="4886175"/>
          </a:xfrm>
          <a:prstGeom prst="rect">
            <a:avLst/>
          </a:prstGeom>
        </p:spPr>
      </p:pic>
    </p:spTree>
    <p:extLst>
      <p:ext uri="{BB962C8B-B14F-4D97-AF65-F5344CB8AC3E}">
        <p14:creationId xmlns:p14="http://schemas.microsoft.com/office/powerpoint/2010/main" val="2807336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Coulomb’s Law</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Practice drawing force vectors</a:t>
            </a:r>
          </a:p>
          <a:p>
            <a:pPr marL="0" indent="0">
              <a:buNone/>
            </a:pPr>
            <a:r>
              <a:rPr lang="en-US" dirty="0" smtClean="0"/>
              <a:t>Essentially everyone drew unequal force vectors, many did not know what I meant by drawing them</a:t>
            </a:r>
          </a:p>
          <a:p>
            <a:pPr marL="0" indent="0">
              <a:buNone/>
            </a:pPr>
            <a:r>
              <a:rPr lang="en-US" dirty="0" smtClean="0"/>
              <a:t>Many did not understand you could have a decreasing acceleration and an increasing velocity</a:t>
            </a:r>
            <a:endParaRPr lang="en-US" dirty="0"/>
          </a:p>
        </p:txBody>
      </p:sp>
      <p:pic>
        <p:nvPicPr>
          <p:cNvPr id="4" name="Picture 3"/>
          <p:cNvPicPr>
            <a:picLocks noChangeAspect="1"/>
          </p:cNvPicPr>
          <p:nvPr/>
        </p:nvPicPr>
        <p:blipFill>
          <a:blip r:embed="rId2"/>
          <a:stretch>
            <a:fillRect/>
          </a:stretch>
        </p:blipFill>
        <p:spPr>
          <a:xfrm>
            <a:off x="1631290" y="1828800"/>
            <a:ext cx="6706961" cy="2066925"/>
          </a:xfrm>
          <a:prstGeom prst="rect">
            <a:avLst/>
          </a:prstGeom>
        </p:spPr>
      </p:pic>
    </p:spTree>
    <p:extLst>
      <p:ext uri="{BB962C8B-B14F-4D97-AF65-F5344CB8AC3E}">
        <p14:creationId xmlns:p14="http://schemas.microsoft.com/office/powerpoint/2010/main" val="301904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61" y="-365760"/>
            <a:ext cx="9692640" cy="1325562"/>
          </a:xfrm>
        </p:spPr>
        <p:txBody>
          <a:bodyPr/>
          <a:lstStyle/>
          <a:p>
            <a:r>
              <a:rPr lang="en-US" dirty="0" smtClean="0"/>
              <a:t>Exploring Newton’s Third Law</a:t>
            </a:r>
            <a:endParaRPr lang="en-US" dirty="0"/>
          </a:p>
        </p:txBody>
      </p:sp>
      <p:sp>
        <p:nvSpPr>
          <p:cNvPr id="3" name="Content Placeholder 2"/>
          <p:cNvSpPr>
            <a:spLocks noGrp="1"/>
          </p:cNvSpPr>
          <p:nvPr>
            <p:ph idx="1"/>
          </p:nvPr>
        </p:nvSpPr>
        <p:spPr/>
        <p:txBody>
          <a:bodyPr/>
          <a:lstStyle/>
          <a:p>
            <a:endParaRPr lang="en-US"/>
          </a:p>
        </p:txBody>
      </p:sp>
      <p:pic>
        <p:nvPicPr>
          <p:cNvPr id="4" name="image05.png"/>
          <p:cNvPicPr/>
          <p:nvPr/>
        </p:nvPicPr>
        <p:blipFill>
          <a:blip r:embed="rId2"/>
          <a:stretch>
            <a:fillRect/>
          </a:stretch>
        </p:blipFill>
        <p:spPr>
          <a:xfrm>
            <a:off x="2488868" y="4551126"/>
            <a:ext cx="3014785" cy="2306874"/>
          </a:xfrm>
          <a:prstGeom prst="rect">
            <a:avLst/>
          </a:prstGeom>
        </p:spPr>
      </p:pic>
      <p:pic>
        <p:nvPicPr>
          <p:cNvPr id="5" name="image02.png"/>
          <p:cNvPicPr/>
          <p:nvPr/>
        </p:nvPicPr>
        <p:blipFill>
          <a:blip r:embed="rId3"/>
          <a:stretch>
            <a:fillRect/>
          </a:stretch>
        </p:blipFill>
        <p:spPr>
          <a:xfrm>
            <a:off x="6286647" y="1691322"/>
            <a:ext cx="4226192" cy="3372030"/>
          </a:xfrm>
          <a:prstGeom prst="rect">
            <a:avLst/>
          </a:prstGeom>
        </p:spPr>
      </p:pic>
      <p:pic>
        <p:nvPicPr>
          <p:cNvPr id="6" name="Picture 5"/>
          <p:cNvPicPr>
            <a:picLocks noChangeAspect="1"/>
          </p:cNvPicPr>
          <p:nvPr/>
        </p:nvPicPr>
        <p:blipFill>
          <a:blip r:embed="rId4"/>
          <a:stretch>
            <a:fillRect/>
          </a:stretch>
        </p:blipFill>
        <p:spPr>
          <a:xfrm>
            <a:off x="0" y="1135064"/>
            <a:ext cx="5313872" cy="3230693"/>
          </a:xfrm>
          <a:prstGeom prst="rect">
            <a:avLst/>
          </a:prstGeom>
        </p:spPr>
      </p:pic>
    </p:spTree>
    <p:extLst>
      <p:ext uri="{BB962C8B-B14F-4D97-AF65-F5344CB8AC3E}">
        <p14:creationId xmlns:p14="http://schemas.microsoft.com/office/powerpoint/2010/main" val="31889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Ideas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Assess prior knowledge and preconceptions</a:t>
            </a:r>
          </a:p>
          <a:p>
            <a:pPr marL="0" indent="0">
              <a:buNone/>
            </a:pPr>
            <a:r>
              <a:rPr lang="en-US" sz="2000" dirty="0" smtClean="0"/>
              <a:t>Introduce a number of engaging electrostatic phenomena</a:t>
            </a:r>
          </a:p>
          <a:p>
            <a:pPr marL="0" indent="0">
              <a:buNone/>
            </a:pPr>
            <a:r>
              <a:rPr lang="en-US" sz="2000" dirty="0" smtClean="0"/>
              <a:t>Build a model of understanding mainly from student observations and provide a historical context and evidence</a:t>
            </a:r>
          </a:p>
          <a:p>
            <a:pPr marL="0" indent="0">
              <a:buNone/>
            </a:pPr>
            <a:r>
              <a:rPr lang="en-US" sz="2000" dirty="0" smtClean="0"/>
              <a:t>Focus on content relevant to explaining and understanding the phenomenon </a:t>
            </a:r>
          </a:p>
          <a:p>
            <a:pPr marL="0" indent="0">
              <a:buNone/>
            </a:pPr>
            <a:r>
              <a:rPr lang="en-US" sz="2000" dirty="0" smtClean="0"/>
              <a:t>	(excludes Induction, 2D problems, Electric Potential*, </a:t>
            </a:r>
            <a:r>
              <a:rPr lang="en-US" sz="2000" dirty="0" err="1" smtClean="0"/>
              <a:t>ect</a:t>
            </a:r>
            <a:r>
              <a:rPr lang="en-US" sz="2000" dirty="0" smtClean="0"/>
              <a:t>.)</a:t>
            </a:r>
          </a:p>
          <a:p>
            <a:pPr marL="0" indent="0">
              <a:buNone/>
            </a:pPr>
            <a:r>
              <a:rPr lang="en-US" sz="2000" dirty="0" smtClean="0"/>
              <a:t>A Challenging Summative Assessment</a:t>
            </a:r>
          </a:p>
        </p:txBody>
      </p:sp>
    </p:spTree>
    <p:extLst>
      <p:ext uri="{BB962C8B-B14F-4D97-AF65-F5344CB8AC3E}">
        <p14:creationId xmlns:p14="http://schemas.microsoft.com/office/powerpoint/2010/main" val="221426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32" y="5532438"/>
            <a:ext cx="9692640" cy="1325562"/>
          </a:xfrm>
        </p:spPr>
        <p:txBody>
          <a:bodyPr>
            <a:normAutofit/>
          </a:bodyPr>
          <a:lstStyle/>
          <a:p>
            <a:r>
              <a:rPr lang="en-US" sz="3200" dirty="0" smtClean="0"/>
              <a:t>At this point I should have introduced a “positive x-direction”</a:t>
            </a:r>
            <a:endParaRPr lang="en-US" sz="3200" dirty="0"/>
          </a:p>
        </p:txBody>
      </p:sp>
      <p:sp>
        <p:nvSpPr>
          <p:cNvPr id="3" name="Content Placeholder 2"/>
          <p:cNvSpPr>
            <a:spLocks noGrp="1"/>
          </p:cNvSpPr>
          <p:nvPr>
            <p:ph idx="1"/>
          </p:nvPr>
        </p:nvSpPr>
        <p:spPr>
          <a:xfrm>
            <a:off x="340860" y="0"/>
            <a:ext cx="10065011" cy="4351337"/>
          </a:xfrm>
        </p:spPr>
        <p:txBody>
          <a:bodyPr>
            <a:normAutofit/>
          </a:bodyPr>
          <a:lstStyle/>
          <a:p>
            <a:pPr marL="0" indent="0">
              <a:buNone/>
            </a:pPr>
            <a:r>
              <a:rPr lang="en-US" sz="3600" dirty="0" smtClean="0"/>
              <a:t>Evaluating a Qualitative Understanding</a:t>
            </a:r>
            <a:endParaRPr lang="en-US" sz="3600" dirty="0"/>
          </a:p>
        </p:txBody>
      </p:sp>
      <p:pic>
        <p:nvPicPr>
          <p:cNvPr id="5" name="Picture 4"/>
          <p:cNvPicPr>
            <a:picLocks noChangeAspect="1"/>
          </p:cNvPicPr>
          <p:nvPr/>
        </p:nvPicPr>
        <p:blipFill>
          <a:blip r:embed="rId2"/>
          <a:stretch>
            <a:fillRect/>
          </a:stretch>
        </p:blipFill>
        <p:spPr>
          <a:xfrm>
            <a:off x="340861" y="892144"/>
            <a:ext cx="9355229" cy="4935589"/>
          </a:xfrm>
          <a:prstGeom prst="rect">
            <a:avLst/>
          </a:prstGeom>
        </p:spPr>
      </p:pic>
    </p:spTree>
    <p:extLst>
      <p:ext uri="{BB962C8B-B14F-4D97-AF65-F5344CB8AC3E}">
        <p14:creationId xmlns:p14="http://schemas.microsoft.com/office/powerpoint/2010/main" val="22640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10618"/>
            <a:ext cx="9692640" cy="1325562"/>
          </a:xfrm>
        </p:spPr>
        <p:txBody>
          <a:bodyPr/>
          <a:lstStyle/>
          <a:p>
            <a:r>
              <a:rPr lang="en-US" dirty="0" smtClean="0"/>
              <a:t>Coulombs Law and </a:t>
            </a:r>
            <a:r>
              <a:rPr lang="en-US" dirty="0" err="1" smtClean="0"/>
              <a:t>Superpostion</a:t>
            </a:r>
            <a:endParaRPr lang="en-US" dirty="0"/>
          </a:p>
        </p:txBody>
      </p:sp>
      <p:sp>
        <p:nvSpPr>
          <p:cNvPr id="3" name="Content Placeholder 2"/>
          <p:cNvSpPr>
            <a:spLocks noGrp="1"/>
          </p:cNvSpPr>
          <p:nvPr>
            <p:ph idx="1"/>
          </p:nvPr>
        </p:nvSpPr>
        <p:spPr>
          <a:xfrm>
            <a:off x="1261872" y="914944"/>
            <a:ext cx="8595360" cy="4351337"/>
          </a:xfrm>
        </p:spPr>
        <p:txBody>
          <a:bodyPr/>
          <a:lstStyle/>
          <a:p>
            <a:r>
              <a:rPr lang="en-US" dirty="0" smtClean="0"/>
              <a:t>Difficultly with converting </a:t>
            </a:r>
            <a:r>
              <a:rPr lang="en-US" dirty="0" err="1" smtClean="0"/>
              <a:t>nC</a:t>
            </a:r>
            <a:r>
              <a:rPr lang="en-US" dirty="0" smtClean="0"/>
              <a:t> to C. (A lack of understanding what a constant is/does)</a:t>
            </a:r>
          </a:p>
          <a:p>
            <a:r>
              <a:rPr lang="en-US" dirty="0" smtClean="0"/>
              <a:t>I used to explain mathematically polarization. In the future I will likely avoid the subject until Electric Fields. </a:t>
            </a:r>
          </a:p>
          <a:p>
            <a:r>
              <a:rPr lang="en-US" dirty="0" smtClean="0"/>
              <a:t>Coulombs Law is only necessary to explain the force felt by a test charge and to make comparisons to the gravitational force.</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4592" y="3846275"/>
            <a:ext cx="4990740" cy="2020827"/>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04871" y="3830162"/>
            <a:ext cx="4143375" cy="1876425"/>
          </a:xfrm>
          <a:prstGeom prst="rect">
            <a:avLst/>
          </a:prstGeom>
          <a:noFill/>
          <a:ln>
            <a:noFill/>
          </a:ln>
        </p:spPr>
      </p:pic>
    </p:spTree>
    <p:extLst>
      <p:ext uri="{BB962C8B-B14F-4D97-AF65-F5344CB8AC3E}">
        <p14:creationId xmlns:p14="http://schemas.microsoft.com/office/powerpoint/2010/main" val="313936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16" y="-462376"/>
            <a:ext cx="9692640" cy="1325562"/>
          </a:xfrm>
        </p:spPr>
        <p:txBody>
          <a:bodyPr/>
          <a:lstStyle/>
          <a:p>
            <a:r>
              <a:rPr lang="en-US" dirty="0" smtClean="0"/>
              <a:t>Engaging with Action at a Distance</a:t>
            </a:r>
            <a:endParaRPr lang="en-US" dirty="0"/>
          </a:p>
        </p:txBody>
      </p:sp>
      <p:sp>
        <p:nvSpPr>
          <p:cNvPr id="3" name="Content Placeholder 2"/>
          <p:cNvSpPr>
            <a:spLocks noGrp="1"/>
          </p:cNvSpPr>
          <p:nvPr>
            <p:ph idx="1"/>
          </p:nvPr>
        </p:nvSpPr>
        <p:spPr>
          <a:xfrm>
            <a:off x="1465456" y="1293963"/>
            <a:ext cx="8595360" cy="4351337"/>
          </a:xfrm>
        </p:spPr>
        <p:txBody>
          <a:bodyPr/>
          <a:lstStyle/>
          <a:p>
            <a:r>
              <a:rPr lang="en-US" smtClean="0"/>
              <a:t>'That gravity should be so innate, inherent, and essential to matter, so that one body may act upon another at a distance through a vacuum and without the mediation of anything else, by and through which this action and force may be conveyed from one to another, is to me so great an absurdity, that I believe no man who has in philosophical matters a competent faculty of thinking, can ever fall into it. Gravity must be caused by an agent acting constantly according to certain laws; but whether this agent be material or immaterial, I have left to the consideration of my readers.' – Isaac Newton</a:t>
            </a:r>
          </a:p>
          <a:p>
            <a:pPr marL="0" indent="0">
              <a:buNone/>
            </a:pPr>
            <a:endParaRPr lang="en-US" dirty="0"/>
          </a:p>
        </p:txBody>
      </p:sp>
      <p:sp>
        <p:nvSpPr>
          <p:cNvPr id="4" name="TextBox 3"/>
          <p:cNvSpPr txBox="1"/>
          <p:nvPr/>
        </p:nvSpPr>
        <p:spPr>
          <a:xfrm>
            <a:off x="552092" y="4192438"/>
            <a:ext cx="10437962" cy="646331"/>
          </a:xfrm>
          <a:prstGeom prst="rect">
            <a:avLst/>
          </a:prstGeom>
          <a:noFill/>
        </p:spPr>
        <p:txBody>
          <a:bodyPr wrap="square" rtlCol="0">
            <a:spAutoFit/>
          </a:bodyPr>
          <a:lstStyle/>
          <a:p>
            <a:r>
              <a:rPr lang="en-US" dirty="0" smtClean="0"/>
              <a:t>How would you measure the strength of gravity anywhere in the Universe using a spring scale that measures force in </a:t>
            </a:r>
            <a:r>
              <a:rPr lang="en-US" dirty="0" err="1" smtClean="0"/>
              <a:t>Newtons</a:t>
            </a:r>
            <a:r>
              <a:rPr lang="en-US" dirty="0"/>
              <a:t> </a:t>
            </a:r>
            <a:r>
              <a:rPr lang="en-US" dirty="0" smtClean="0"/>
              <a:t>and a mass that is known to be 0.5kg</a:t>
            </a:r>
            <a:endParaRPr lang="en-US" dirty="0"/>
          </a:p>
        </p:txBody>
      </p:sp>
      <mc:AlternateContent xmlns:mc="http://schemas.openxmlformats.org/markup-compatibility/2006">
        <mc:Choice xmlns:a14="http://schemas.microsoft.com/office/drawing/2010/main" Requires="a14">
          <p:sp>
            <p:nvSpPr>
              <p:cNvPr id="5" name="Content Placeholder 2"/>
              <p:cNvSpPr txBox="1">
                <a:spLocks/>
              </p:cNvSpPr>
              <p:nvPr/>
            </p:nvSpPr>
            <p:spPr>
              <a:xfrm>
                <a:off x="1473393" y="5080309"/>
                <a:ext cx="8595360" cy="806531"/>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14:m>
                  <m:oMath xmlns:m="http://schemas.openxmlformats.org/officeDocument/2006/math">
                    <m:r>
                      <a:rPr lang="en-US" sz="2400" i="1" smtClean="0"/>
                      <m:t>𝑆𝑡𝑟𝑒𝑛𝑔𝑡h</m:t>
                    </m:r>
                    <m:r>
                      <a:rPr lang="en-US" sz="2400" i="1" smtClean="0"/>
                      <m:t> </m:t>
                    </m:r>
                    <m:r>
                      <a:rPr lang="en-US" sz="2400" i="1" smtClean="0"/>
                      <m:t>𝑜𝑓</m:t>
                    </m:r>
                    <m:r>
                      <a:rPr lang="en-US" sz="2400" i="1" smtClean="0"/>
                      <m:t> </m:t>
                    </m:r>
                    <m:r>
                      <a:rPr lang="en-US" sz="2400" i="1" smtClean="0"/>
                      <m:t>𝐺𝑟𝑎𝑣𝑖𝑡𝑦</m:t>
                    </m:r>
                    <m:r>
                      <a:rPr lang="en-US" sz="2400" i="1" smtClean="0"/>
                      <m:t> </m:t>
                    </m:r>
                    <m:r>
                      <a:rPr lang="en-US" sz="2400" i="1" smtClean="0"/>
                      <m:t>𝑎𝑡</m:t>
                    </m:r>
                    <m:r>
                      <a:rPr lang="en-US" sz="2400" i="1" smtClean="0"/>
                      <m:t> </m:t>
                    </m:r>
                    <m:r>
                      <a:rPr lang="en-US" sz="2400" i="1" smtClean="0"/>
                      <m:t>𝑎</m:t>
                    </m:r>
                    <m:r>
                      <a:rPr lang="en-US" sz="2400" i="1" smtClean="0"/>
                      <m:t> </m:t>
                    </m:r>
                    <m:r>
                      <a:rPr lang="en-US" sz="2400" i="1" smtClean="0"/>
                      <m:t>𝑙𝑜𝑐𝑎𝑡𝑖𝑜𝑛</m:t>
                    </m:r>
                    <m:r>
                      <a:rPr lang="en-US" sz="2400" i="1" smtClean="0"/>
                      <m:t>=</m:t>
                    </m:r>
                    <m:f>
                      <m:fPr>
                        <m:ctrlPr>
                          <a:rPr lang="en-US" sz="2400" i="1"/>
                        </m:ctrlPr>
                      </m:fPr>
                      <m:num>
                        <m:r>
                          <a:rPr lang="en-US" sz="2400" i="1"/>
                          <m:t>𝑅𝑒𝑎𝑑𝑖𝑛𝑔</m:t>
                        </m:r>
                        <m:r>
                          <a:rPr lang="en-US" sz="2400" i="1"/>
                          <m:t> </m:t>
                        </m:r>
                        <m:r>
                          <a:rPr lang="en-US" sz="2400" i="1"/>
                          <m:t>𝑜𝑓</m:t>
                        </m:r>
                        <m:r>
                          <a:rPr lang="en-US" sz="2400" i="1"/>
                          <m:t> </m:t>
                        </m:r>
                        <m:r>
                          <a:rPr lang="en-US" sz="2400" i="1"/>
                          <m:t>𝑜𝑛</m:t>
                        </m:r>
                        <m:r>
                          <a:rPr lang="en-US" sz="2400" i="1"/>
                          <m:t> </m:t>
                        </m:r>
                        <m:r>
                          <a:rPr lang="en-US" sz="2400" i="1"/>
                          <m:t>𝑡h𝑒</m:t>
                        </m:r>
                        <m:r>
                          <a:rPr lang="en-US" sz="2400" i="1"/>
                          <m:t> </m:t>
                        </m:r>
                        <m:r>
                          <a:rPr lang="en-US" sz="2400" i="1"/>
                          <m:t>𝑠𝑝𝑟𝑖𝑛𝑔</m:t>
                        </m:r>
                        <m:r>
                          <a:rPr lang="en-US" sz="2400" i="1"/>
                          <m:t> </m:t>
                        </m:r>
                        <m:r>
                          <a:rPr lang="en-US" sz="2400" i="1"/>
                          <m:t>𝑠𝑐𝑎𝑙𝑒</m:t>
                        </m:r>
                      </m:num>
                      <m:den>
                        <m:r>
                          <a:rPr lang="en-US" sz="2400" i="1"/>
                          <m:t>𝑚𝑎𝑠𝑠</m:t>
                        </m:r>
                        <m:r>
                          <a:rPr lang="en-US" sz="2400" i="1"/>
                          <m:t> </m:t>
                        </m:r>
                        <m:r>
                          <a:rPr lang="en-US" sz="2400" i="1"/>
                          <m:t>𝑜𝑓</m:t>
                        </m:r>
                        <m:r>
                          <a:rPr lang="en-US" sz="2400" i="1"/>
                          <m:t> </m:t>
                        </m:r>
                        <m:r>
                          <a:rPr lang="en-US" sz="2400" i="1"/>
                          <m:t>𝑡h𝑒</m:t>
                        </m:r>
                        <m:r>
                          <a:rPr lang="en-US" sz="2400" i="1"/>
                          <m:t> </m:t>
                        </m:r>
                        <m:r>
                          <a:rPr lang="en-US" sz="2400" i="1"/>
                          <m:t>𝑡𝑒𝑠𝑡</m:t>
                        </m:r>
                        <m:r>
                          <a:rPr lang="en-US" sz="2400" i="1"/>
                          <m:t> </m:t>
                        </m:r>
                        <m:r>
                          <a:rPr lang="en-US" sz="2400" i="1"/>
                          <m:t>𝑜𝑏𝑗𝑒𝑐𝑡</m:t>
                        </m:r>
                      </m:den>
                    </m:f>
                  </m:oMath>
                </a14:m>
                <a:endParaRPr lang="en-US" sz="2400" dirty="0"/>
              </a:p>
            </p:txBody>
          </p:sp>
        </mc:Choice>
        <mc:Fallback>
          <p:sp>
            <p:nvSpPr>
              <p:cNvPr id="5" name="Content Placeholder 2"/>
              <p:cNvSpPr txBox="1">
                <a:spLocks noRot="1" noChangeAspect="1" noMove="1" noResize="1" noEditPoints="1" noAdjustHandles="1" noChangeArrowheads="1" noChangeShapeType="1" noTextEdit="1"/>
              </p:cNvSpPr>
              <p:nvPr/>
            </p:nvSpPr>
            <p:spPr>
              <a:xfrm>
                <a:off x="1473393" y="5080309"/>
                <a:ext cx="8595360" cy="806531"/>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2953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Electric Field as a Definition</a:t>
            </a:r>
            <a:endParaRPr lang="en-US" dirty="0"/>
          </a:p>
        </p:txBody>
      </p:sp>
      <p:sp>
        <p:nvSpPr>
          <p:cNvPr id="3" name="Content Placeholder 2"/>
          <p:cNvSpPr>
            <a:spLocks noGrp="1"/>
          </p:cNvSpPr>
          <p:nvPr>
            <p:ph idx="1"/>
          </p:nvPr>
        </p:nvSpPr>
        <p:spPr>
          <a:xfrm>
            <a:off x="7090912" y="3398808"/>
            <a:ext cx="2766319" cy="2781329"/>
          </a:xfrm>
        </p:spPr>
        <p:txBody>
          <a:bodyPr/>
          <a:lstStyle/>
          <a:p>
            <a:r>
              <a:rPr lang="en-US" dirty="0" smtClean="0"/>
              <a:t>Difficulty with it always being a positive test charge</a:t>
            </a:r>
          </a:p>
          <a:p>
            <a:r>
              <a:rPr lang="en-US" dirty="0" smtClean="0"/>
              <a:t>Difficulty with locations vs. charges. Many thought that A and B were objects.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58580" y="2091099"/>
            <a:ext cx="4900972" cy="3826738"/>
          </a:xfrm>
          <a:prstGeom prst="rect">
            <a:avLst/>
          </a:prstGeom>
          <a:noFill/>
          <a:ln>
            <a:noFill/>
          </a:ln>
        </p:spPr>
      </p:pic>
      <mc:AlternateContent xmlns:mc="http://schemas.openxmlformats.org/markup-compatibility/2006">
        <mc:Choice xmlns:a14="http://schemas.microsoft.com/office/drawing/2010/main" Requires="a14">
          <p:sp>
            <p:nvSpPr>
              <p:cNvPr id="5" name="Rectangle 4"/>
              <p:cNvSpPr/>
              <p:nvPr/>
            </p:nvSpPr>
            <p:spPr>
              <a:xfrm>
                <a:off x="5864593" y="2091099"/>
                <a:ext cx="5089919" cy="69749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mtClean="0">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𝑎𝑡</m:t>
                          </m:r>
                          <m:r>
                            <a:rPr lang="en-US" i="0">
                              <a:latin typeface="Cambria Math" panose="02040503050406030204" pitchFamily="18" charset="0"/>
                            </a:rPr>
                            <m:t> </m:t>
                          </m:r>
                          <m:r>
                            <a:rPr lang="en-US" i="1">
                              <a:latin typeface="Cambria Math" panose="02040503050406030204" pitchFamily="18" charset="0"/>
                            </a:rPr>
                            <m:t>𝑎</m:t>
                          </m:r>
                          <m:r>
                            <a:rPr lang="en-US" i="0">
                              <a:latin typeface="Cambria Math" panose="02040503050406030204" pitchFamily="18" charset="0"/>
                            </a:rPr>
                            <m:t> </m:t>
                          </m:r>
                          <m:r>
                            <a:rPr lang="en-US" i="1">
                              <a:latin typeface="Cambria Math" panose="02040503050406030204" pitchFamily="18" charset="0"/>
                            </a:rPr>
                            <m:t>𝑙𝑜𝑐𝑎𝑡𝑖𝑜𝑛</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𝑜𝑛</m:t>
                              </m:r>
                              <m:r>
                                <a:rPr lang="en-US" i="0">
                                  <a:latin typeface="Cambria Math" panose="02040503050406030204" pitchFamily="18" charset="0"/>
                                </a:rPr>
                                <m:t> </m:t>
                              </m:r>
                              <m:r>
                                <a:rPr lang="en-US" i="1">
                                  <a:latin typeface="Cambria Math" panose="02040503050406030204" pitchFamily="18" charset="0"/>
                                </a:rPr>
                                <m:t>𝑎𝑡</m:t>
                              </m:r>
                              <m:r>
                                <a:rPr lang="en-US" i="0">
                                  <a:latin typeface="Cambria Math" panose="02040503050406030204" pitchFamily="18" charset="0"/>
                                </a:rPr>
                                <m:t> </m:t>
                              </m:r>
                              <m:r>
                                <a:rPr lang="en-US" i="1">
                                  <a:latin typeface="Cambria Math" panose="02040503050406030204" pitchFamily="18" charset="0"/>
                                </a:rPr>
                                <m:t>𝑡𝑒𝑠𝑡</m:t>
                              </m:r>
                              <m:r>
                                <a:rPr lang="en-US" i="0">
                                  <a:latin typeface="Cambria Math" panose="02040503050406030204" pitchFamily="18" charset="0"/>
                                </a:rPr>
                                <m:t> </m:t>
                              </m:r>
                              <m:r>
                                <a:rPr lang="en-US" i="1">
                                  <a:latin typeface="Cambria Math" panose="02040503050406030204" pitchFamily="18" charset="0"/>
                                </a:rPr>
                                <m:t>𝑐h𝑎𝑟𝑔𝑒𝑑</m:t>
                              </m:r>
                              <m:r>
                                <a:rPr lang="en-US" i="0">
                                  <a:latin typeface="Cambria Math" panose="02040503050406030204" pitchFamily="18" charset="0"/>
                                </a:rPr>
                                <m:t> </m:t>
                              </m:r>
                              <m:r>
                                <a:rPr lang="en-US" i="1">
                                  <a:latin typeface="Cambria Math" panose="02040503050406030204" pitchFamily="18" charset="0"/>
                                </a:rPr>
                                <m:t>𝑜𝑏𝑗𝑒𝑐𝑡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𝑚𝑎𝑔𝑛𝑖𝑡𝑢𝑑𝑒</m:t>
                              </m:r>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𝑡h𝑒</m:t>
                              </m:r>
                              <m:r>
                                <a:rPr lang="en-US" i="0">
                                  <a:latin typeface="Cambria Math" panose="02040503050406030204" pitchFamily="18" charset="0"/>
                                </a:rPr>
                                <m:t> </m:t>
                              </m:r>
                              <m:r>
                                <a:rPr lang="en-US" i="1">
                                  <a:latin typeface="Cambria Math" panose="02040503050406030204" pitchFamily="18" charset="0"/>
                                </a:rPr>
                                <m:t>𝑝𝑜𝑠𝑖𝑡𝑖𝑣𝑒</m:t>
                              </m:r>
                              <m:r>
                                <a:rPr lang="en-US" i="0">
                                  <a:latin typeface="Cambria Math" panose="02040503050406030204" pitchFamily="18" charset="0"/>
                                </a:rPr>
                                <m:t> </m:t>
                              </m:r>
                              <m:r>
                                <a:rPr lang="en-US" i="1">
                                  <a:latin typeface="Cambria Math" panose="02040503050406030204" pitchFamily="18" charset="0"/>
                                </a:rPr>
                                <m:t>𝑡𝑒𝑠𝑡</m:t>
                              </m:r>
                              <m:r>
                                <a:rPr lang="en-US" i="0">
                                  <a:latin typeface="Cambria Math" panose="02040503050406030204" pitchFamily="18" charset="0"/>
                                </a:rPr>
                                <m:t> </m:t>
                              </m:r>
                              <m:r>
                                <a:rPr lang="en-US" i="1">
                                  <a:latin typeface="Cambria Math" panose="02040503050406030204" pitchFamily="18" charset="0"/>
                                </a:rPr>
                                <m:t>𝑐h𝑎𝑟𝑔𝑒</m:t>
                              </m:r>
                            </m:sub>
                          </m:sSub>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5864593" y="2091099"/>
                <a:ext cx="5089919" cy="69749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3664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28202"/>
          </a:xfrm>
        </p:spPr>
        <p:txBody>
          <a:bodyPr/>
          <a:lstStyle/>
          <a:p>
            <a:r>
              <a:rPr lang="en-US" dirty="0" smtClean="0"/>
              <a:t>Student Generated Test Questions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4337522"/>
              </p:ext>
            </p:extLst>
          </p:nvPr>
        </p:nvGraphicFramePr>
        <p:xfrm>
          <a:off x="2794957" y="1657361"/>
          <a:ext cx="6642341" cy="5404340"/>
        </p:xfrm>
        <a:graphic>
          <a:graphicData uri="http://schemas.openxmlformats.org/drawingml/2006/table">
            <a:tbl>
              <a:tblPr firstRow="1" firstCol="1" bandRow="1">
                <a:tableStyleId>{5C22544A-7EE6-4342-B048-85BDC9FD1C3A}</a:tableStyleId>
              </a:tblPr>
              <a:tblGrid>
                <a:gridCol w="955503"/>
                <a:gridCol w="1288685"/>
                <a:gridCol w="1076272"/>
                <a:gridCol w="1123870"/>
                <a:gridCol w="1178571"/>
                <a:gridCol w="1019440"/>
              </a:tblGrid>
              <a:tr h="132209">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r>
              <a:tr h="1334022">
                <a:tc>
                  <a:txBody>
                    <a:bodyPr/>
                    <a:lstStyle/>
                    <a:p>
                      <a:pPr marL="0" marR="0">
                        <a:lnSpc>
                          <a:spcPct val="107000"/>
                        </a:lnSpc>
                        <a:spcBef>
                          <a:spcPts val="0"/>
                        </a:spcBef>
                        <a:spcAft>
                          <a:spcPts val="0"/>
                        </a:spcAft>
                      </a:pPr>
                      <a:r>
                        <a:rPr lang="en-US" sz="1100">
                          <a:effectLst/>
                        </a:rPr>
                        <a:t>True/False Question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No effort shown, Incorrect answer, no creativity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000">
                          <a:effectLst/>
                        </a:rPr>
                        <a:t>Little effort shown, little creativity, </a:t>
                      </a:r>
                      <a:endParaRPr lang="en-US" sz="1100">
                        <a:effectLst/>
                      </a:endParaRPr>
                    </a:p>
                    <a:p>
                      <a:pPr marL="0" marR="0">
                        <a:lnSpc>
                          <a:spcPct val="107000"/>
                        </a:lnSpc>
                        <a:spcBef>
                          <a:spcPts val="0"/>
                        </a:spcBef>
                        <a:spcAft>
                          <a:spcPts val="0"/>
                        </a:spcAft>
                      </a:pPr>
                      <a:r>
                        <a:rPr lang="en-US" sz="1000">
                          <a:effectLst/>
                        </a:rPr>
                        <a:t>Requires little understanding of the material</a:t>
                      </a: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900">
                          <a:effectLst/>
                        </a:rPr>
                        <a:t>Moderate effort shown, creativity shown, requires a firm understanding of material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800" dirty="0">
                          <a:effectLst/>
                        </a:rPr>
                        <a:t>Test Question used = creative, tackles a misconception, requires advanced understanding of material to answer question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r>
              <a:tr h="1730460">
                <a:tc>
                  <a:txBody>
                    <a:bodyPr/>
                    <a:lstStyle/>
                    <a:p>
                      <a:pPr marL="0" marR="0">
                        <a:lnSpc>
                          <a:spcPct val="107000"/>
                        </a:lnSpc>
                        <a:spcBef>
                          <a:spcPts val="0"/>
                        </a:spcBef>
                        <a:spcAft>
                          <a:spcPts val="0"/>
                        </a:spcAft>
                      </a:pPr>
                      <a:r>
                        <a:rPr lang="en-US" sz="1100">
                          <a:effectLst/>
                        </a:rPr>
                        <a:t>Multiple Choice Question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No effort shown, Incorrect answer, not at least 4 choices, no creativity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000" dirty="0">
                          <a:effectLst/>
                        </a:rPr>
                        <a:t>Little effort shown, little creativity, </a:t>
                      </a:r>
                      <a:endParaRPr lang="en-US" sz="1100" dirty="0">
                        <a:effectLst/>
                      </a:endParaRPr>
                    </a:p>
                    <a:p>
                      <a:pPr marL="0" marR="0">
                        <a:lnSpc>
                          <a:spcPct val="107000"/>
                        </a:lnSpc>
                        <a:spcBef>
                          <a:spcPts val="0"/>
                        </a:spcBef>
                        <a:spcAft>
                          <a:spcPts val="0"/>
                        </a:spcAft>
                      </a:pPr>
                      <a:r>
                        <a:rPr lang="en-US" sz="1000" dirty="0">
                          <a:effectLst/>
                        </a:rPr>
                        <a:t>Requires little understanding of the material to answer question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900" dirty="0">
                          <a:effectLst/>
                        </a:rPr>
                        <a:t>Moderate creativity shown, at least one wrong choice is focused on a misconception, requires a firm understanding of material to answer question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800" dirty="0">
                          <a:effectLst/>
                        </a:rPr>
                        <a:t>Test Question used = creative, more than one wrong choice is focused on a misconception, requires advanced understanding of material to answer question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X2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r>
              <a:tr h="1622307">
                <a:tc>
                  <a:txBody>
                    <a:bodyPr/>
                    <a:lstStyle/>
                    <a:p>
                      <a:pPr marL="0" marR="0">
                        <a:lnSpc>
                          <a:spcPct val="107000"/>
                        </a:lnSpc>
                        <a:spcBef>
                          <a:spcPts val="0"/>
                        </a:spcBef>
                        <a:spcAft>
                          <a:spcPts val="0"/>
                        </a:spcAft>
                      </a:pPr>
                      <a:r>
                        <a:rPr lang="en-US" sz="1100">
                          <a:effectLst/>
                        </a:rPr>
                        <a:t>Quantitative Question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No effort shown, Incorrect answer, no creativity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000">
                          <a:effectLst/>
                        </a:rPr>
                        <a:t>Little effort shown, little creativity, requires only plugging numbers into a formula to solve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900">
                          <a:effectLst/>
                        </a:rPr>
                        <a:t>Moderate creativity shown,</a:t>
                      </a:r>
                      <a:endParaRPr lang="en-US" sz="1100">
                        <a:effectLst/>
                      </a:endParaRPr>
                    </a:p>
                    <a:p>
                      <a:pPr marL="0" marR="0">
                        <a:lnSpc>
                          <a:spcPct val="107000"/>
                        </a:lnSpc>
                        <a:spcBef>
                          <a:spcPts val="0"/>
                        </a:spcBef>
                        <a:spcAft>
                          <a:spcPts val="0"/>
                        </a:spcAft>
                      </a:pPr>
                      <a:r>
                        <a:rPr lang="en-US" sz="900">
                          <a:effectLst/>
                        </a:rPr>
                        <a:t>requires the manipulation of given formula, requires a firm understanding of material to answer question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800">
                          <a:effectLst/>
                        </a:rPr>
                        <a:t>Test Question used = very creative, tackles misconception, requires the manipulation of given formula, requires advanced understanding of material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dirty="0">
                          <a:effectLst/>
                        </a:rPr>
                        <a:t>X2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r>
              <a:tr h="528835">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8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c>
                  <a:txBody>
                    <a:bodyPr/>
                    <a:lstStyle/>
                    <a:p>
                      <a:pPr marL="0" marR="0">
                        <a:lnSpc>
                          <a:spcPct val="107000"/>
                        </a:lnSpc>
                        <a:spcBef>
                          <a:spcPts val="0"/>
                        </a:spcBef>
                        <a:spcAft>
                          <a:spcPts val="0"/>
                        </a:spcAft>
                      </a:pPr>
                      <a:r>
                        <a:rPr lang="en-US" sz="1100" dirty="0">
                          <a:effectLst/>
                        </a:rPr>
                        <a:t>_____/10</a:t>
                      </a:r>
                    </a:p>
                    <a:p>
                      <a:pPr marL="0" marR="0">
                        <a:lnSpc>
                          <a:spcPct val="107000"/>
                        </a:lnSpc>
                        <a:spcBef>
                          <a:spcPts val="0"/>
                        </a:spcBef>
                        <a:spcAft>
                          <a:spcPts val="0"/>
                        </a:spcAft>
                      </a:pPr>
                      <a:r>
                        <a:rPr lang="en-US" sz="1100" dirty="0">
                          <a:effectLst/>
                        </a:rPr>
                        <a:t>(possibility of 15 points)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07" marR="66307" marT="0" marB="0"/>
                </a:tc>
              </a:tr>
            </a:tbl>
          </a:graphicData>
        </a:graphic>
      </p:graphicFrame>
    </p:spTree>
    <p:extLst>
      <p:ext uri="{BB962C8B-B14F-4D97-AF65-F5344CB8AC3E}">
        <p14:creationId xmlns:p14="http://schemas.microsoft.com/office/powerpoint/2010/main" val="1001485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068" y="-259762"/>
            <a:ext cx="9692640" cy="1325562"/>
          </a:xfrm>
        </p:spPr>
        <p:txBody>
          <a:bodyPr/>
          <a:lstStyle/>
          <a:p>
            <a:r>
              <a:rPr lang="en-US" dirty="0" smtClean="0"/>
              <a:t>Our “I don’t understand any of this” </a:t>
            </a:r>
            <a:endParaRPr lang="en-US" dirty="0"/>
          </a:p>
        </p:txBody>
      </p:sp>
      <p:sp>
        <p:nvSpPr>
          <p:cNvPr id="3" name="Content Placeholder 2"/>
          <p:cNvSpPr>
            <a:spLocks noGrp="1"/>
          </p:cNvSpPr>
          <p:nvPr>
            <p:ph idx="1"/>
          </p:nvPr>
        </p:nvSpPr>
        <p:spPr>
          <a:xfrm>
            <a:off x="6142008" y="1828800"/>
            <a:ext cx="3715224" cy="4351337"/>
          </a:xfrm>
        </p:spPr>
        <p:txBody>
          <a:bodyPr/>
          <a:lstStyle/>
          <a:p>
            <a:r>
              <a:rPr lang="en-US" dirty="0" smtClean="0"/>
              <a:t>Many were examples from class, but with numbers changed. Many who did this failed to get similar questions correct on the summative test</a:t>
            </a:r>
          </a:p>
          <a:p>
            <a:r>
              <a:rPr lang="en-US" dirty="0" smtClean="0"/>
              <a:t>Several revealed their own misconceptions or lack of clarity in their writing</a:t>
            </a:r>
          </a:p>
          <a:p>
            <a:r>
              <a:rPr lang="en-US" dirty="0" smtClean="0"/>
              <a:t>Several were very creative and showed an understanding of misconceptions</a:t>
            </a:r>
          </a:p>
        </p:txBody>
      </p:sp>
      <p:pic>
        <p:nvPicPr>
          <p:cNvPr id="4" name="Picture 3"/>
          <p:cNvPicPr>
            <a:picLocks noChangeAspect="1"/>
          </p:cNvPicPr>
          <p:nvPr/>
        </p:nvPicPr>
        <p:blipFill>
          <a:blip r:embed="rId2"/>
          <a:stretch>
            <a:fillRect/>
          </a:stretch>
        </p:blipFill>
        <p:spPr>
          <a:xfrm>
            <a:off x="0" y="1065800"/>
            <a:ext cx="5141343" cy="5587862"/>
          </a:xfrm>
          <a:prstGeom prst="rect">
            <a:avLst/>
          </a:prstGeom>
        </p:spPr>
      </p:pic>
    </p:spTree>
    <p:extLst>
      <p:ext uri="{BB962C8B-B14F-4D97-AF65-F5344CB8AC3E}">
        <p14:creationId xmlns:p14="http://schemas.microsoft.com/office/powerpoint/2010/main" val="141178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Test</a:t>
            </a:r>
            <a:endParaRPr lang="en-US" dirty="0"/>
          </a:p>
        </p:txBody>
      </p:sp>
      <p:sp>
        <p:nvSpPr>
          <p:cNvPr id="3" name="Content Placeholder 2"/>
          <p:cNvSpPr>
            <a:spLocks noGrp="1"/>
          </p:cNvSpPr>
          <p:nvPr>
            <p:ph idx="1"/>
          </p:nvPr>
        </p:nvSpPr>
        <p:spPr/>
        <p:txBody>
          <a:bodyPr/>
          <a:lstStyle/>
          <a:p>
            <a:pPr marL="0" indent="0">
              <a:buNone/>
            </a:pPr>
            <a:r>
              <a:rPr lang="en-US" dirty="0" smtClean="0"/>
              <a:t>11 T/F, 7 MC, 19 short Quantitative (Step-by-Step), 5 fill in the blank, 1 short essay. Together out of 50 points. </a:t>
            </a:r>
          </a:p>
          <a:p>
            <a:pPr marL="0" indent="0">
              <a:buNone/>
            </a:pPr>
            <a:endParaRPr lang="en-US" dirty="0"/>
          </a:p>
          <a:p>
            <a:pPr marL="0" indent="0">
              <a:buNone/>
            </a:pPr>
            <a:r>
              <a:rPr lang="en-US" dirty="0" smtClean="0"/>
              <a:t>The average percentile scores for 2</a:t>
            </a:r>
            <a:r>
              <a:rPr lang="en-US" baseline="30000" dirty="0" smtClean="0"/>
              <a:t>nd</a:t>
            </a:r>
            <a:r>
              <a:rPr lang="en-US" dirty="0" smtClean="0"/>
              <a:t> and 3</a:t>
            </a:r>
            <a:r>
              <a:rPr lang="en-US" baseline="30000" dirty="0" smtClean="0"/>
              <a:t>rd</a:t>
            </a:r>
            <a:r>
              <a:rPr lang="en-US" dirty="0" smtClean="0"/>
              <a:t> period were 85.7% and 84.4&amp; respectively</a:t>
            </a:r>
            <a:endParaRPr lang="en-US" dirty="0"/>
          </a:p>
        </p:txBody>
      </p:sp>
      <p:pic>
        <p:nvPicPr>
          <p:cNvPr id="5" name="Picture 4"/>
          <p:cNvPicPr>
            <a:picLocks noChangeAspect="1"/>
          </p:cNvPicPr>
          <p:nvPr/>
        </p:nvPicPr>
        <p:blipFill>
          <a:blip r:embed="rId2"/>
          <a:stretch>
            <a:fillRect/>
          </a:stretch>
        </p:blipFill>
        <p:spPr>
          <a:xfrm>
            <a:off x="387442" y="5610878"/>
            <a:ext cx="11441499" cy="706737"/>
          </a:xfrm>
          <a:prstGeom prst="rect">
            <a:avLst/>
          </a:prstGeom>
        </p:spPr>
      </p:pic>
      <p:pic>
        <p:nvPicPr>
          <p:cNvPr id="6" name="Picture 5"/>
          <p:cNvPicPr>
            <a:picLocks noChangeAspect="1"/>
          </p:cNvPicPr>
          <p:nvPr/>
        </p:nvPicPr>
        <p:blipFill>
          <a:blip r:embed="rId3"/>
          <a:stretch>
            <a:fillRect/>
          </a:stretch>
        </p:blipFill>
        <p:spPr>
          <a:xfrm>
            <a:off x="387442" y="4091366"/>
            <a:ext cx="11174083" cy="977271"/>
          </a:xfrm>
          <a:prstGeom prst="rect">
            <a:avLst/>
          </a:prstGeom>
        </p:spPr>
      </p:pic>
    </p:spTree>
    <p:extLst>
      <p:ext uri="{BB962C8B-B14F-4D97-AF65-F5344CB8AC3E}">
        <p14:creationId xmlns:p14="http://schemas.microsoft.com/office/powerpoint/2010/main" val="146500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61872" y="724619"/>
            <a:ext cx="9396431" cy="5455518"/>
          </a:xfrm>
          <a:prstGeom prst="rect">
            <a:avLst/>
          </a:prstGeom>
        </p:spPr>
      </p:pic>
    </p:spTree>
    <p:extLst>
      <p:ext uri="{BB962C8B-B14F-4D97-AF65-F5344CB8AC3E}">
        <p14:creationId xmlns:p14="http://schemas.microsoft.com/office/powerpoint/2010/main" val="1269504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3874" y="2294627"/>
            <a:ext cx="9591356" cy="3740629"/>
          </a:xfrm>
          <a:prstGeom prst="rect">
            <a:avLst/>
          </a:prstGeom>
        </p:spPr>
      </p:pic>
    </p:spTree>
    <p:extLst>
      <p:ext uri="{BB962C8B-B14F-4D97-AF65-F5344CB8AC3E}">
        <p14:creationId xmlns:p14="http://schemas.microsoft.com/office/powerpoint/2010/main" val="4223862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Test Survey</a:t>
            </a:r>
            <a:endParaRPr lang="en-US" dirty="0"/>
          </a:p>
        </p:txBody>
      </p:sp>
      <p:pic>
        <p:nvPicPr>
          <p:cNvPr id="4" name="image00.png"/>
          <p:cNvPicPr>
            <a:picLocks noGrp="1"/>
          </p:cNvPicPr>
          <p:nvPr>
            <p:ph idx="1"/>
          </p:nvPr>
        </p:nvPicPr>
        <p:blipFill>
          <a:blip r:embed="rId2"/>
          <a:stretch>
            <a:fillRect/>
          </a:stretch>
        </p:blipFill>
        <p:spPr>
          <a:xfrm>
            <a:off x="1261872" y="1691322"/>
            <a:ext cx="8347954" cy="3644142"/>
          </a:xfrm>
          <a:prstGeom prst="rect">
            <a:avLst/>
          </a:prstGeom>
        </p:spPr>
      </p:pic>
      <p:sp>
        <p:nvSpPr>
          <p:cNvPr id="5" name="TextBox 4"/>
          <p:cNvSpPr txBox="1"/>
          <p:nvPr/>
        </p:nvSpPr>
        <p:spPr>
          <a:xfrm>
            <a:off x="8212348" y="2473142"/>
            <a:ext cx="1017916" cy="2862322"/>
          </a:xfrm>
          <a:prstGeom prst="rect">
            <a:avLst/>
          </a:prstGeom>
          <a:noFill/>
        </p:spPr>
        <p:txBody>
          <a:bodyPr wrap="square" rtlCol="0">
            <a:spAutoFit/>
          </a:bodyPr>
          <a:lstStyle/>
          <a:p>
            <a:r>
              <a:rPr lang="en-US" dirty="0" smtClean="0"/>
              <a:t>7.5</a:t>
            </a:r>
          </a:p>
          <a:p>
            <a:endParaRPr lang="en-US" dirty="0" smtClean="0"/>
          </a:p>
          <a:p>
            <a:endParaRPr lang="en-US" dirty="0" smtClean="0"/>
          </a:p>
          <a:p>
            <a:r>
              <a:rPr lang="en-US" dirty="0" smtClean="0"/>
              <a:t>6.7</a:t>
            </a:r>
          </a:p>
          <a:p>
            <a:endParaRPr lang="en-US" dirty="0" smtClean="0"/>
          </a:p>
          <a:p>
            <a:endParaRPr lang="en-US" dirty="0"/>
          </a:p>
          <a:p>
            <a:r>
              <a:rPr lang="en-US" dirty="0" smtClean="0"/>
              <a:t>6.1</a:t>
            </a:r>
          </a:p>
          <a:p>
            <a:endParaRPr lang="en-US" dirty="0" smtClean="0"/>
          </a:p>
          <a:p>
            <a:endParaRPr lang="en-US" dirty="0"/>
          </a:p>
          <a:p>
            <a:r>
              <a:rPr lang="en-US" dirty="0" smtClean="0"/>
              <a:t>5.1</a:t>
            </a:r>
            <a:endParaRPr lang="en-US" dirty="0"/>
          </a:p>
        </p:txBody>
      </p:sp>
      <p:sp>
        <p:nvSpPr>
          <p:cNvPr id="6" name="TextBox 5"/>
          <p:cNvSpPr txBox="1"/>
          <p:nvPr/>
        </p:nvSpPr>
        <p:spPr>
          <a:xfrm>
            <a:off x="1261872" y="5460697"/>
            <a:ext cx="10102446" cy="1200329"/>
          </a:xfrm>
          <a:prstGeom prst="rect">
            <a:avLst/>
          </a:prstGeom>
          <a:noFill/>
        </p:spPr>
        <p:txBody>
          <a:bodyPr wrap="none" rtlCol="0">
            <a:spAutoFit/>
          </a:bodyPr>
          <a:lstStyle/>
          <a:p>
            <a:r>
              <a:rPr lang="en-US" dirty="0" smtClean="0"/>
              <a:t>Strong correlation between self reported understanding and raw score (25% of the variance), </a:t>
            </a:r>
          </a:p>
          <a:p>
            <a:r>
              <a:rPr lang="en-US" dirty="0" smtClean="0"/>
              <a:t>very little correlation between self reported preparation and raw score</a:t>
            </a:r>
          </a:p>
          <a:p>
            <a:endParaRPr lang="en-US" dirty="0"/>
          </a:p>
          <a:p>
            <a:r>
              <a:rPr lang="en-US" dirty="0" smtClean="0"/>
              <a:t>Confidence is Key?</a:t>
            </a:r>
            <a:endParaRPr lang="en-US" dirty="0"/>
          </a:p>
        </p:txBody>
      </p:sp>
    </p:spTree>
    <p:extLst>
      <p:ext uri="{BB962C8B-B14F-4D97-AF65-F5344CB8AC3E}">
        <p14:creationId xmlns:p14="http://schemas.microsoft.com/office/powerpoint/2010/main" val="419997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1899"/>
            <a:ext cx="9692640" cy="1325562"/>
          </a:xfrm>
        </p:spPr>
        <p:txBody>
          <a:bodyPr/>
          <a:lstStyle/>
          <a:p>
            <a:r>
              <a:rPr lang="en-US" dirty="0" smtClean="0"/>
              <a:t>Modeling an FCI Pretest</a:t>
            </a:r>
            <a:endParaRPr lang="en-US" dirty="0"/>
          </a:p>
        </p:txBody>
      </p:sp>
      <p:sp>
        <p:nvSpPr>
          <p:cNvPr id="3" name="Content Placeholder 2"/>
          <p:cNvSpPr>
            <a:spLocks noGrp="1"/>
          </p:cNvSpPr>
          <p:nvPr>
            <p:ph idx="1"/>
          </p:nvPr>
        </p:nvSpPr>
        <p:spPr>
          <a:xfrm>
            <a:off x="0" y="693663"/>
            <a:ext cx="8595360" cy="4730899"/>
          </a:xfrm>
        </p:spPr>
        <p:txBody>
          <a:bodyPr/>
          <a:lstStyle/>
          <a:p>
            <a:r>
              <a:rPr lang="en-US" dirty="0"/>
              <a:t>The Force Concept Inventory (FCI) instrument is designed to assess student understanding of the most basic concepts in Newtonian </a:t>
            </a:r>
            <a:r>
              <a:rPr lang="en-US" dirty="0" smtClean="0"/>
              <a:t>physics</a:t>
            </a:r>
          </a:p>
          <a:p>
            <a:r>
              <a:rPr lang="en-US" dirty="0"/>
              <a:t>Each question offers only one correct Newtonian solution, with common-sense distractors (incorrect possible answers) that are based upon student's misconceptions about that topic, gained from interviews</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1966822" y="2329132"/>
            <a:ext cx="9345283" cy="2242868"/>
          </a:xfrm>
          <a:prstGeom prst="rect">
            <a:avLst/>
          </a:prstGeom>
        </p:spPr>
      </p:pic>
      <p:pic>
        <p:nvPicPr>
          <p:cNvPr id="5" name="Picture 4"/>
          <p:cNvPicPr>
            <a:picLocks noChangeAspect="1"/>
          </p:cNvPicPr>
          <p:nvPr/>
        </p:nvPicPr>
        <p:blipFill>
          <a:blip r:embed="rId3"/>
          <a:stretch>
            <a:fillRect/>
          </a:stretch>
        </p:blipFill>
        <p:spPr>
          <a:xfrm>
            <a:off x="0" y="4572644"/>
            <a:ext cx="8936741" cy="2177480"/>
          </a:xfrm>
          <a:prstGeom prst="rect">
            <a:avLst/>
          </a:prstGeom>
        </p:spPr>
      </p:pic>
    </p:spTree>
    <p:extLst>
      <p:ext uri="{BB962C8B-B14F-4D97-AF65-F5344CB8AC3E}">
        <p14:creationId xmlns:p14="http://schemas.microsoft.com/office/powerpoint/2010/main" val="4044674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 results</a:t>
            </a:r>
            <a:endParaRPr lang="en-US" dirty="0"/>
          </a:p>
        </p:txBody>
      </p:sp>
      <p:sp>
        <p:nvSpPr>
          <p:cNvPr id="3" name="Content Placeholder 2"/>
          <p:cNvSpPr>
            <a:spLocks noGrp="1"/>
          </p:cNvSpPr>
          <p:nvPr>
            <p:ph idx="1"/>
          </p:nvPr>
        </p:nvSpPr>
        <p:spPr/>
        <p:txBody>
          <a:bodyPr/>
          <a:lstStyle/>
          <a:p>
            <a:r>
              <a:rPr lang="en-US" dirty="0" smtClean="0"/>
              <a:t>Most gains seen in explaining charge phenomenon</a:t>
            </a:r>
          </a:p>
          <a:p>
            <a:r>
              <a:rPr lang="en-US" dirty="0" smtClean="0"/>
              <a:t>Much less significant gains in understanding diagrams </a:t>
            </a:r>
          </a:p>
          <a:p>
            <a:endParaRPr lang="en-US" dirty="0"/>
          </a:p>
          <a:p>
            <a:r>
              <a:rPr lang="en-US" dirty="0" smtClean="0"/>
              <a:t>Post test scores were 52% and 56% for the two periods</a:t>
            </a:r>
          </a:p>
          <a:p>
            <a:r>
              <a:rPr lang="en-US" dirty="0" smtClean="0"/>
              <a:t>FCI typically measures Gain:</a:t>
            </a:r>
          </a:p>
          <a:p>
            <a:endParaRPr lang="en-US" dirty="0"/>
          </a:p>
          <a:p>
            <a:r>
              <a:rPr lang="en-US" dirty="0" smtClean="0"/>
              <a:t>Average individual gain by this definition was 0.325</a:t>
            </a:r>
          </a:p>
          <a:p>
            <a:r>
              <a:rPr lang="en-US" dirty="0" smtClean="0"/>
              <a:t>FCI gains are around 0.23 for traditional teaching styles and from 0.34 to 0.62 </a:t>
            </a:r>
            <a:r>
              <a:rPr lang="en-US" smtClean="0"/>
              <a:t>for alternative </a:t>
            </a:r>
            <a:r>
              <a:rPr lang="en-US" dirty="0" smtClean="0"/>
              <a:t>teaching styles.</a:t>
            </a:r>
          </a:p>
          <a:p>
            <a:endParaRPr lang="en-US" dirty="0"/>
          </a:p>
          <a:p>
            <a:endParaRPr lang="en-US" dirty="0" smtClean="0"/>
          </a:p>
        </p:txBody>
      </p:sp>
      <mc:AlternateContent xmlns:mc="http://schemas.openxmlformats.org/markup-compatibility/2006">
        <mc:Choice xmlns:a14="http://schemas.microsoft.com/office/drawing/2010/main" Requires="a14">
          <p:sp>
            <p:nvSpPr>
              <p:cNvPr id="4" name="TextBox 3"/>
              <p:cNvSpPr txBox="1"/>
              <p:nvPr/>
            </p:nvSpPr>
            <p:spPr>
              <a:xfrm>
                <a:off x="4945939" y="3720929"/>
                <a:ext cx="2776914" cy="56707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𝑝𝑜𝑠𝑡𝑒𝑠𝑡</m:t>
                          </m:r>
                          <m:r>
                            <a:rPr lang="en-US" b="0" i="1" smtClean="0">
                              <a:latin typeface="Cambria Math" panose="02040503050406030204" pitchFamily="18" charset="0"/>
                            </a:rPr>
                            <m:t>% −</m:t>
                          </m:r>
                          <m:r>
                            <a:rPr lang="en-US" b="0" i="1" smtClean="0">
                              <a:latin typeface="Cambria Math" panose="02040503050406030204" pitchFamily="18" charset="0"/>
                            </a:rPr>
                            <m:t>𝑝𝑟𝑒𝑡𝑒𝑠𝑡</m:t>
                          </m:r>
                          <m:r>
                            <a:rPr lang="en-US" b="0" i="1" smtClean="0">
                              <a:latin typeface="Cambria Math" panose="02040503050406030204" pitchFamily="18" charset="0"/>
                            </a:rPr>
                            <m:t>%</m:t>
                          </m:r>
                        </m:num>
                        <m:den>
                          <m:r>
                            <a:rPr lang="en-US" b="0" i="1" smtClean="0">
                              <a:latin typeface="Cambria Math" panose="02040503050406030204" pitchFamily="18" charset="0"/>
                            </a:rPr>
                            <m:t>100% −</m:t>
                          </m:r>
                          <m:r>
                            <a:rPr lang="en-US" b="0" i="1" smtClean="0">
                              <a:latin typeface="Cambria Math" panose="02040503050406030204" pitchFamily="18" charset="0"/>
                            </a:rPr>
                            <m:t>𝑝𝑟𝑒𝑡𝑒𝑠𝑡</m:t>
                          </m:r>
                          <m:r>
                            <a:rPr lang="en-US" b="0" i="1" smtClean="0">
                              <a:latin typeface="Cambria Math" panose="02040503050406030204" pitchFamily="18" charset="0"/>
                            </a:rPr>
                            <m:t>%</m:t>
                          </m:r>
                        </m:den>
                      </m:f>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4945939" y="3720929"/>
                <a:ext cx="2776914" cy="56707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034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697395" cy="3171475"/>
          </a:xfrm>
          <a:prstGeom prst="rect">
            <a:avLst/>
          </a:prstGeom>
        </p:spPr>
      </p:pic>
      <p:pic>
        <p:nvPicPr>
          <p:cNvPr id="5" name="Picture 4"/>
          <p:cNvPicPr>
            <a:picLocks noChangeAspect="1"/>
          </p:cNvPicPr>
          <p:nvPr/>
        </p:nvPicPr>
        <p:blipFill>
          <a:blip r:embed="rId3"/>
          <a:stretch>
            <a:fillRect/>
          </a:stretch>
        </p:blipFill>
        <p:spPr>
          <a:xfrm>
            <a:off x="88093" y="3433313"/>
            <a:ext cx="9521207" cy="3278037"/>
          </a:xfrm>
          <a:prstGeom prst="rect">
            <a:avLst/>
          </a:prstGeom>
        </p:spPr>
      </p:pic>
      <p:sp>
        <p:nvSpPr>
          <p:cNvPr id="6" name="TextBox 5"/>
          <p:cNvSpPr txBox="1"/>
          <p:nvPr/>
        </p:nvSpPr>
        <p:spPr>
          <a:xfrm>
            <a:off x="5848709" y="747849"/>
            <a:ext cx="3485072" cy="2554545"/>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Example </a:t>
            </a:r>
            <a:r>
              <a:rPr lang="en-US" sz="2000" b="1" dirty="0" err="1" smtClean="0">
                <a:latin typeface="Arial" panose="020B0604020202020204" pitchFamily="34" charset="0"/>
                <a:cs typeface="Arial" panose="020B0604020202020204" pitchFamily="34" charset="0"/>
              </a:rPr>
              <a:t>PreTest</a:t>
            </a:r>
            <a:r>
              <a:rPr lang="en-US" sz="2000" b="1" dirty="0" smtClean="0">
                <a:latin typeface="Arial" panose="020B0604020202020204" pitchFamily="34" charset="0"/>
                <a:cs typeface="Arial" panose="020B0604020202020204" pitchFamily="34" charset="0"/>
              </a:rPr>
              <a:t> Questions</a:t>
            </a:r>
          </a:p>
          <a:p>
            <a:r>
              <a:rPr lang="en-US" sz="2000" dirty="0" smtClean="0">
                <a:latin typeface="Arial" panose="020B0604020202020204" pitchFamily="34" charset="0"/>
                <a:cs typeface="Arial" panose="020B0604020202020204" pitchFamily="34" charset="0"/>
              </a:rPr>
              <a:t>-Do not require computations</a:t>
            </a:r>
          </a:p>
          <a:p>
            <a:r>
              <a:rPr lang="en-US" sz="2000" dirty="0" smtClean="0">
                <a:latin typeface="Arial" panose="020B0604020202020204" pitchFamily="34" charset="0"/>
                <a:cs typeface="Arial" panose="020B0604020202020204" pitchFamily="34" charset="0"/>
              </a:rPr>
              <a:t>-Attempt to dig out misconceptions indicated by research</a:t>
            </a:r>
          </a:p>
          <a:p>
            <a:r>
              <a:rPr lang="en-US" sz="2000" dirty="0" smtClean="0">
                <a:latin typeface="Arial" panose="020B0604020202020204" pitchFamily="34" charset="0"/>
                <a:cs typeface="Arial" panose="020B0604020202020204" pitchFamily="34" charset="0"/>
              </a:rPr>
              <a:t>-Purposely difficult to see a variety in answers</a:t>
            </a:r>
          </a:p>
        </p:txBody>
      </p:sp>
    </p:spTree>
    <p:extLst>
      <p:ext uri="{BB962C8B-B14F-4D97-AF65-F5344CB8AC3E}">
        <p14:creationId xmlns:p14="http://schemas.microsoft.com/office/powerpoint/2010/main" val="239422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Results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smtClean="0"/>
              <a:t>Very few predicted that uncharged objects were attracted to charged objects</a:t>
            </a:r>
          </a:p>
          <a:p>
            <a:pPr marL="0" indent="0">
              <a:buNone/>
            </a:pPr>
            <a:r>
              <a:rPr lang="en-US" sz="2000" dirty="0" smtClean="0"/>
              <a:t>Very few could use a quantum model of electrostatic to explain phenomena</a:t>
            </a:r>
          </a:p>
          <a:p>
            <a:pPr marL="0" indent="0">
              <a:buNone/>
            </a:pPr>
            <a:r>
              <a:rPr lang="en-US" sz="2000" dirty="0" smtClean="0"/>
              <a:t>Very </a:t>
            </a:r>
            <a:endParaRPr lang="en-US" sz="2000" dirty="0"/>
          </a:p>
          <a:p>
            <a:pPr marL="0" indent="0">
              <a:buNone/>
            </a:pPr>
            <a:endParaRPr lang="en-US" sz="2000" dirty="0" smtClean="0"/>
          </a:p>
          <a:p>
            <a:pPr marL="0" indent="0">
              <a:buNone/>
            </a:pPr>
            <a:r>
              <a:rPr lang="en-US" sz="2000" dirty="0" smtClean="0"/>
              <a:t>However about 50% new that magnitude of electron and proton charges were the same.</a:t>
            </a:r>
          </a:p>
          <a:p>
            <a:pPr marL="0" indent="0">
              <a:buNone/>
            </a:pPr>
            <a:endParaRPr lang="en-US" sz="2000" dirty="0" smtClean="0"/>
          </a:p>
          <a:p>
            <a:pPr marL="0" indent="0">
              <a:buNone/>
            </a:pPr>
            <a:endParaRPr lang="en-US" sz="2000" dirty="0" smtClean="0"/>
          </a:p>
          <a:p>
            <a:pPr marL="0" indent="0">
              <a:buNone/>
            </a:pPr>
            <a:r>
              <a:rPr lang="en-US" sz="2000" dirty="0" smtClean="0"/>
              <a:t>The first and second period classes averaged 26.7% and 26% respectively. This is in line with FCI scores which show percentages minimally above those expected by guessing (20%).</a:t>
            </a:r>
            <a:endParaRPr lang="en-US" sz="2000" dirty="0"/>
          </a:p>
        </p:txBody>
      </p:sp>
    </p:spTree>
    <p:extLst>
      <p:ext uri="{BB962C8B-B14F-4D97-AF65-F5344CB8AC3E}">
        <p14:creationId xmlns:p14="http://schemas.microsoft.com/office/powerpoint/2010/main" val="17778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5E Model - Sample</a:t>
            </a:r>
            <a:endParaRPr lang="en-US" dirty="0"/>
          </a:p>
        </p:txBody>
      </p:sp>
      <p:sp>
        <p:nvSpPr>
          <p:cNvPr id="3" name="Content Placeholder 2"/>
          <p:cNvSpPr>
            <a:spLocks noGrp="1"/>
          </p:cNvSpPr>
          <p:nvPr>
            <p:ph idx="1"/>
          </p:nvPr>
        </p:nvSpPr>
        <p:spPr/>
        <p:txBody>
          <a:bodyPr/>
          <a:lstStyle/>
          <a:p>
            <a:pPr marL="0" indent="0">
              <a:buNone/>
            </a:pPr>
            <a:r>
              <a:rPr lang="en-US" b="1" dirty="0" smtClean="0"/>
              <a:t>Engage: </a:t>
            </a:r>
            <a:r>
              <a:rPr lang="en-US" dirty="0" smtClean="0"/>
              <a:t>Introduce two “Pith balls” (one just Styrofoam, one aluminum wrapped) Show attraction. Transfer charge show repulsion. </a:t>
            </a:r>
          </a:p>
          <a:p>
            <a:pPr marL="0" indent="0">
              <a:buNone/>
            </a:pPr>
            <a:r>
              <a:rPr lang="en-US" dirty="0" smtClean="0"/>
              <a:t>Pick up pieces of paper and aluminum foil. Write down observations on board.</a:t>
            </a:r>
            <a:endParaRPr lang="en-US" dirty="0"/>
          </a:p>
        </p:txBody>
      </p:sp>
      <p:pic>
        <p:nvPicPr>
          <p:cNvPr id="4" name="Picture 3"/>
          <p:cNvPicPr>
            <a:picLocks noChangeAspect="1"/>
          </p:cNvPicPr>
          <p:nvPr/>
        </p:nvPicPr>
        <p:blipFill>
          <a:blip r:embed="rId2"/>
          <a:stretch>
            <a:fillRect/>
          </a:stretch>
        </p:blipFill>
        <p:spPr>
          <a:xfrm>
            <a:off x="3336004" y="2915812"/>
            <a:ext cx="3823921" cy="3942187"/>
          </a:xfrm>
          <a:prstGeom prst="rect">
            <a:avLst/>
          </a:prstGeom>
        </p:spPr>
      </p:pic>
    </p:spTree>
    <p:extLst>
      <p:ext uri="{BB962C8B-B14F-4D97-AF65-F5344CB8AC3E}">
        <p14:creationId xmlns:p14="http://schemas.microsoft.com/office/powerpoint/2010/main" val="335063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1325562"/>
          </a:xfrm>
        </p:spPr>
        <p:txBody>
          <a:bodyPr/>
          <a:lstStyle/>
          <a:p>
            <a:r>
              <a:rPr lang="en-US" dirty="0" smtClean="0"/>
              <a:t>Explore: Observations with tape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693" y="1242204"/>
            <a:ext cx="5725851" cy="2846717"/>
          </a:xfrm>
          <a:prstGeom prst="rect">
            <a:avLst/>
          </a:prstGeom>
          <a:noFill/>
          <a:ln>
            <a:noFill/>
          </a:ln>
        </p:spPr>
      </p:pic>
      <p:pic>
        <p:nvPicPr>
          <p:cNvPr id="5" name="Picture 4"/>
          <p:cNvPicPr>
            <a:picLocks noChangeAspect="1"/>
          </p:cNvPicPr>
          <p:nvPr/>
        </p:nvPicPr>
        <p:blipFill>
          <a:blip r:embed="rId3"/>
          <a:stretch>
            <a:fillRect/>
          </a:stretch>
        </p:blipFill>
        <p:spPr>
          <a:xfrm>
            <a:off x="110615" y="4961343"/>
            <a:ext cx="10855086" cy="1367570"/>
          </a:xfrm>
          <a:prstGeom prst="rect">
            <a:avLst/>
          </a:prstGeom>
        </p:spPr>
      </p:pic>
    </p:spTree>
    <p:extLst>
      <p:ext uri="{BB962C8B-B14F-4D97-AF65-F5344CB8AC3E}">
        <p14:creationId xmlns:p14="http://schemas.microsoft.com/office/powerpoint/2010/main" val="93015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Breaking down the tape lab</a:t>
            </a:r>
            <a:endParaRPr lang="en-US" dirty="0"/>
          </a:p>
        </p:txBody>
      </p:sp>
      <p:sp>
        <p:nvSpPr>
          <p:cNvPr id="3" name="Content Placeholder 2"/>
          <p:cNvSpPr>
            <a:spLocks noGrp="1"/>
          </p:cNvSpPr>
          <p:nvPr>
            <p:ph idx="1"/>
          </p:nvPr>
        </p:nvSpPr>
        <p:spPr>
          <a:xfrm>
            <a:off x="1261872" y="1691322"/>
            <a:ext cx="8595360" cy="4830248"/>
          </a:xfrm>
        </p:spPr>
        <p:txBody>
          <a:bodyPr>
            <a:normAutofit fontScale="92500" lnSpcReduction="10000"/>
          </a:bodyPr>
          <a:lstStyle/>
          <a:p>
            <a:pPr marL="0" indent="0">
              <a:buNone/>
            </a:pPr>
            <a:r>
              <a:rPr lang="en-US" dirty="0" smtClean="0"/>
              <a:t>Introduce the idea that the definition of “negatively charged” is a rubber rod rubbed with fur. And everything else is derived from that definition.</a:t>
            </a:r>
          </a:p>
          <a:p>
            <a:pPr marL="0" indent="0">
              <a:buNone/>
            </a:pPr>
            <a:r>
              <a:rPr lang="en-US" dirty="0" smtClean="0"/>
              <a:t>Ask students to derive the charges of top and bottom tapes from this definition. </a:t>
            </a:r>
            <a:endParaRPr lang="en-US" dirty="0"/>
          </a:p>
          <a:p>
            <a:pPr marL="0" indent="0">
              <a:buNone/>
            </a:pPr>
            <a:r>
              <a:rPr lang="en-US" dirty="0" smtClean="0"/>
              <a:t>Define “charged” as either positive or negative and “uncharged” as neutral </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Have students recognize that </a:t>
            </a:r>
            <a:r>
              <a:rPr lang="en-US" u="sng" dirty="0" smtClean="0"/>
              <a:t>charged objects attract uncharged objects</a:t>
            </a:r>
            <a:r>
              <a:rPr lang="en-US" dirty="0" smtClean="0"/>
              <a:t>, but weaker, and by extension </a:t>
            </a:r>
            <a:r>
              <a:rPr lang="en-US" u="sng" dirty="0" smtClean="0"/>
              <a:t>repulsion is the definitive test of charge. </a:t>
            </a:r>
          </a:p>
          <a:p>
            <a:pPr marL="0" indent="0">
              <a:buNone/>
            </a:pPr>
            <a:r>
              <a:rPr lang="en-US" dirty="0" smtClean="0"/>
              <a:t>Whenever </a:t>
            </a:r>
            <a:r>
              <a:rPr lang="en-US" u="sng" dirty="0" smtClean="0"/>
              <a:t>positive charge appears negative charge appears</a:t>
            </a:r>
            <a:r>
              <a:rPr lang="en-US" dirty="0" smtClean="0"/>
              <a:t> on the other object, demonstrated with pith balls. (Separation of Charge)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5927281"/>
              </p:ext>
            </p:extLst>
          </p:nvPr>
        </p:nvGraphicFramePr>
        <p:xfrm>
          <a:off x="1621766" y="3257550"/>
          <a:ext cx="7217854" cy="1975506"/>
        </p:xfrm>
        <a:graphic>
          <a:graphicData uri="http://schemas.openxmlformats.org/drawingml/2006/table">
            <a:tbl>
              <a:tblPr/>
              <a:tblGrid>
                <a:gridCol w="1431126"/>
                <a:gridCol w="1441497"/>
                <a:gridCol w="1441497"/>
                <a:gridCol w="1451867"/>
                <a:gridCol w="1451867"/>
              </a:tblGrid>
              <a:tr h="581046">
                <a:tc>
                  <a:txBody>
                    <a:bodyPr/>
                    <a:lstStyle/>
                    <a:p>
                      <a:pPr rtl="0" fontAlgn="base">
                        <a:spcBef>
                          <a:spcPts val="0"/>
                        </a:spcBef>
                        <a:spcAft>
                          <a:spcPts val="0"/>
                        </a:spcAft>
                      </a:pPr>
                      <a:endParaRPr lang="en-US" b="0" i="0" u="none" strike="noStrike" dirty="0">
                        <a:solidFill>
                          <a:srgbClr val="000000"/>
                        </a:solidFill>
                        <a:effectLst/>
                        <a:latin typeface="Arial" panose="020B0604020202020204" pitchFamily="34" charset="0"/>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1" i="0" u="none" strike="noStrike">
                          <a:solidFill>
                            <a:srgbClr val="000000"/>
                          </a:solidFill>
                          <a:effectLst/>
                          <a:latin typeface="Arial" panose="020B0604020202020204" pitchFamily="34" charset="0"/>
                        </a:rPr>
                        <a:t>BOTTOM 2</a:t>
                      </a:r>
                      <a:endParaRPr lang="en-US">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1" i="0" u="none" strike="noStrike" dirty="0">
                          <a:solidFill>
                            <a:srgbClr val="000000"/>
                          </a:solidFill>
                          <a:effectLst/>
                          <a:latin typeface="Arial" panose="020B0604020202020204" pitchFamily="34" charset="0"/>
                        </a:rPr>
                        <a:t>TOP 2</a:t>
                      </a:r>
                      <a:endParaRPr lang="en-US" dirty="0">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1" i="0" u="none" strike="noStrike">
                          <a:solidFill>
                            <a:srgbClr val="000000"/>
                          </a:solidFill>
                          <a:effectLst/>
                          <a:latin typeface="Arial" panose="020B0604020202020204" pitchFamily="34" charset="0"/>
                        </a:rPr>
                        <a:t>HANGING 2</a:t>
                      </a:r>
                      <a:endParaRPr lang="en-US">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1" i="0" u="none" strike="noStrike" dirty="0">
                          <a:solidFill>
                            <a:srgbClr val="000000"/>
                          </a:solidFill>
                          <a:effectLst/>
                          <a:latin typeface="Arial" panose="020B0604020202020204" pitchFamily="34" charset="0"/>
                        </a:rPr>
                        <a:t>− ROD</a:t>
                      </a:r>
                      <a:endParaRPr lang="en-US" dirty="0">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r>
              <a:tr h="0">
                <a:tc>
                  <a:txBody>
                    <a:bodyPr/>
                    <a:lstStyle/>
                    <a:p>
                      <a:pPr rtl="0">
                        <a:spcBef>
                          <a:spcPts val="0"/>
                        </a:spcBef>
                        <a:spcAft>
                          <a:spcPts val="0"/>
                        </a:spcAft>
                      </a:pPr>
                      <a:r>
                        <a:rPr lang="en-US" b="1" i="0" u="none" strike="noStrike">
                          <a:solidFill>
                            <a:srgbClr val="000000"/>
                          </a:solidFill>
                          <a:effectLst/>
                          <a:latin typeface="Arial" panose="020B0604020202020204" pitchFamily="34" charset="0"/>
                        </a:rPr>
                        <a:t>BOTTOM 1</a:t>
                      </a:r>
                      <a:endParaRPr lang="en-US">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FF0000"/>
                          </a:solidFill>
                          <a:effectLst/>
                          <a:latin typeface="Arial" panose="020B0604020202020204" pitchFamily="34" charset="0"/>
                        </a:rPr>
                        <a:t>REPEL</a:t>
                      </a:r>
                      <a:endParaRPr lang="en-US" dirty="0">
                        <a:solidFill>
                          <a:srgbClr val="FF000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70C0"/>
                          </a:solidFill>
                          <a:effectLst/>
                          <a:latin typeface="Arial" panose="020B0604020202020204" pitchFamily="34" charset="0"/>
                        </a:rPr>
                        <a:t>ATTRACT</a:t>
                      </a:r>
                      <a:endParaRPr lang="en-US" dirty="0">
                        <a:solidFill>
                          <a:srgbClr val="0070C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B050"/>
                          </a:solidFill>
                          <a:effectLst/>
                          <a:latin typeface="Arial" panose="020B0604020202020204" pitchFamily="34" charset="0"/>
                        </a:rPr>
                        <a:t>ATTRACT</a:t>
                      </a:r>
                      <a:endParaRPr lang="en-US" dirty="0">
                        <a:solidFill>
                          <a:srgbClr val="00B05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0000"/>
                          </a:solidFill>
                          <a:effectLst/>
                          <a:latin typeface="Arial" panose="020B0604020202020204" pitchFamily="34" charset="0"/>
                        </a:rPr>
                        <a:t>*</a:t>
                      </a:r>
                      <a:r>
                        <a:rPr lang="en-US" b="0" i="0" u="none" strike="noStrike" dirty="0">
                          <a:solidFill>
                            <a:srgbClr val="FF0000"/>
                          </a:solidFill>
                          <a:effectLst/>
                          <a:latin typeface="Arial" panose="020B0604020202020204" pitchFamily="34" charset="0"/>
                        </a:rPr>
                        <a:t>REPEL</a:t>
                      </a:r>
                      <a:endParaRPr lang="en-US" dirty="0">
                        <a:solidFill>
                          <a:srgbClr val="FF000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r>
              <a:tr h="0">
                <a:tc>
                  <a:txBody>
                    <a:bodyPr/>
                    <a:lstStyle/>
                    <a:p>
                      <a:pPr rtl="0">
                        <a:spcBef>
                          <a:spcPts val="0"/>
                        </a:spcBef>
                        <a:spcAft>
                          <a:spcPts val="0"/>
                        </a:spcAft>
                      </a:pPr>
                      <a:r>
                        <a:rPr lang="en-US" b="1" i="0" u="none" strike="noStrike">
                          <a:solidFill>
                            <a:srgbClr val="000000"/>
                          </a:solidFill>
                          <a:effectLst/>
                          <a:latin typeface="Arial" panose="020B0604020202020204" pitchFamily="34" charset="0"/>
                        </a:rPr>
                        <a:t>TOP 1</a:t>
                      </a:r>
                      <a:endParaRPr lang="en-US">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70C0"/>
                          </a:solidFill>
                          <a:effectLst/>
                          <a:latin typeface="Arial" panose="020B0604020202020204" pitchFamily="34" charset="0"/>
                        </a:rPr>
                        <a:t>ATTRACT</a:t>
                      </a:r>
                      <a:endParaRPr lang="en-US" dirty="0">
                        <a:solidFill>
                          <a:srgbClr val="0070C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FF0000"/>
                          </a:solidFill>
                          <a:effectLst/>
                          <a:latin typeface="Arial" panose="020B0604020202020204" pitchFamily="34" charset="0"/>
                        </a:rPr>
                        <a:t>REPEL</a:t>
                      </a:r>
                      <a:endParaRPr lang="en-US" dirty="0">
                        <a:solidFill>
                          <a:srgbClr val="FF000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B050"/>
                          </a:solidFill>
                          <a:effectLst/>
                          <a:latin typeface="Arial" panose="020B0604020202020204" pitchFamily="34" charset="0"/>
                        </a:rPr>
                        <a:t>ATTRACT</a:t>
                      </a:r>
                      <a:endParaRPr lang="en-US" dirty="0">
                        <a:solidFill>
                          <a:srgbClr val="00B05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B0F0"/>
                          </a:solidFill>
                          <a:effectLst/>
                          <a:latin typeface="Arial" panose="020B0604020202020204" pitchFamily="34" charset="0"/>
                        </a:rPr>
                        <a:t>ATTRACT</a:t>
                      </a:r>
                      <a:endParaRPr lang="en-US" dirty="0">
                        <a:solidFill>
                          <a:srgbClr val="00B0F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r>
              <a:tr h="0">
                <a:tc>
                  <a:txBody>
                    <a:bodyPr/>
                    <a:lstStyle/>
                    <a:p>
                      <a:pPr rtl="0">
                        <a:spcBef>
                          <a:spcPts val="0"/>
                        </a:spcBef>
                        <a:spcAft>
                          <a:spcPts val="0"/>
                        </a:spcAft>
                      </a:pPr>
                      <a:r>
                        <a:rPr lang="en-US" b="1" i="0" u="none" strike="noStrike">
                          <a:solidFill>
                            <a:srgbClr val="000000"/>
                          </a:solidFill>
                          <a:effectLst/>
                          <a:latin typeface="Arial" panose="020B0604020202020204" pitchFamily="34" charset="0"/>
                        </a:rPr>
                        <a:t>HANGING 1</a:t>
                      </a:r>
                      <a:endParaRPr lang="en-US">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a:solidFill>
                            <a:srgbClr val="00B050"/>
                          </a:solidFill>
                          <a:effectLst/>
                          <a:latin typeface="Arial" panose="020B0604020202020204" pitchFamily="34" charset="0"/>
                        </a:rPr>
                        <a:t>ATTRACT</a:t>
                      </a:r>
                      <a:endParaRPr lang="en-US">
                        <a:solidFill>
                          <a:srgbClr val="00B05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B050"/>
                          </a:solidFill>
                          <a:effectLst/>
                          <a:latin typeface="Arial" panose="020B0604020202020204" pitchFamily="34" charset="0"/>
                        </a:rPr>
                        <a:t>ATTRACT</a:t>
                      </a:r>
                      <a:endParaRPr lang="en-US" dirty="0">
                        <a:solidFill>
                          <a:srgbClr val="00B05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0000"/>
                          </a:solidFill>
                          <a:effectLst/>
                          <a:latin typeface="Arial" panose="020B0604020202020204" pitchFamily="34" charset="0"/>
                        </a:rPr>
                        <a:t>NOTHING</a:t>
                      </a:r>
                      <a:endParaRPr lang="en-US" dirty="0">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rtl="0">
                        <a:spcBef>
                          <a:spcPts val="0"/>
                        </a:spcBef>
                        <a:spcAft>
                          <a:spcPts val="0"/>
                        </a:spcAft>
                      </a:pPr>
                      <a:r>
                        <a:rPr lang="en-US" b="0" i="0" u="none" strike="noStrike" dirty="0">
                          <a:solidFill>
                            <a:srgbClr val="00B050"/>
                          </a:solidFill>
                          <a:effectLst/>
                          <a:latin typeface="Arial" panose="020B0604020202020204" pitchFamily="34" charset="0"/>
                        </a:rPr>
                        <a:t>ATTRACT</a:t>
                      </a:r>
                      <a:endParaRPr lang="en-US" dirty="0">
                        <a:solidFill>
                          <a:srgbClr val="00B050"/>
                        </a:solidFill>
                        <a:effectLst/>
                      </a:endParaRPr>
                    </a:p>
                  </a:txBody>
                  <a:tcPr marL="66675" marR="66675" marT="95250"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244725"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8389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Elaborate: </a:t>
            </a:r>
            <a:r>
              <a:rPr lang="en-US" dirty="0" err="1" smtClean="0"/>
              <a:t>Triboelectric</a:t>
            </a:r>
            <a:r>
              <a:rPr lang="en-US" dirty="0" smtClean="0"/>
              <a:t> Scale.</a:t>
            </a:r>
            <a:endParaRPr lang="en-US" dirty="0"/>
          </a:p>
        </p:txBody>
      </p:sp>
      <p:sp>
        <p:nvSpPr>
          <p:cNvPr id="3" name="Content Placeholder 2"/>
          <p:cNvSpPr>
            <a:spLocks noGrp="1"/>
          </p:cNvSpPr>
          <p:nvPr>
            <p:ph idx="1"/>
          </p:nvPr>
        </p:nvSpPr>
        <p:spPr/>
        <p:txBody>
          <a:bodyPr/>
          <a:lstStyle/>
          <a:p>
            <a:pPr marL="0" indent="0">
              <a:buNone/>
            </a:pPr>
            <a:r>
              <a:rPr lang="en-US" dirty="0" smtClean="0"/>
              <a:t>Make predictions based on the </a:t>
            </a:r>
            <a:r>
              <a:rPr lang="en-US" dirty="0" err="1" smtClean="0"/>
              <a:t>triboelectric</a:t>
            </a:r>
            <a:r>
              <a:rPr lang="en-US" dirty="0" smtClean="0"/>
              <a:t> scale </a:t>
            </a:r>
          </a:p>
          <a:p>
            <a:pPr marL="0" indent="0">
              <a:buNone/>
            </a:pPr>
            <a:endParaRPr lang="en-US" dirty="0"/>
          </a:p>
        </p:txBody>
      </p:sp>
      <p:pic>
        <p:nvPicPr>
          <p:cNvPr id="4" name="Picture 3"/>
          <p:cNvPicPr>
            <a:picLocks noChangeAspect="1"/>
          </p:cNvPicPr>
          <p:nvPr/>
        </p:nvPicPr>
        <p:blipFill>
          <a:blip r:embed="rId2"/>
          <a:stretch>
            <a:fillRect/>
          </a:stretch>
        </p:blipFill>
        <p:spPr>
          <a:xfrm>
            <a:off x="1261872" y="2206323"/>
            <a:ext cx="3955841" cy="4294309"/>
          </a:xfrm>
          <a:prstGeom prst="rect">
            <a:avLst/>
          </a:prstGeom>
        </p:spPr>
      </p:pic>
      <p:sp>
        <p:nvSpPr>
          <p:cNvPr id="5" name="TextBox 4"/>
          <p:cNvSpPr txBox="1"/>
          <p:nvPr/>
        </p:nvSpPr>
        <p:spPr>
          <a:xfrm>
            <a:off x="6108192" y="2570672"/>
            <a:ext cx="2363637" cy="3970318"/>
          </a:xfrm>
          <a:prstGeom prst="rect">
            <a:avLst/>
          </a:prstGeom>
          <a:noFill/>
        </p:spPr>
        <p:txBody>
          <a:bodyPr wrap="square" rtlCol="0">
            <a:spAutoFit/>
          </a:bodyPr>
          <a:lstStyle/>
          <a:p>
            <a:r>
              <a:rPr lang="en-US" dirty="0" smtClean="0"/>
              <a:t>Considered making this a lab, but it was difficult to charge several objects, but did not feel it warranted the time.</a:t>
            </a:r>
          </a:p>
          <a:p>
            <a:endParaRPr lang="en-US" dirty="0"/>
          </a:p>
          <a:p>
            <a:r>
              <a:rPr lang="en-US" dirty="0" smtClean="0"/>
              <a:t>Most students appeared the understand from a demonstration that this scale is a consequence of experiments</a:t>
            </a:r>
            <a:endParaRPr lang="en-US" dirty="0"/>
          </a:p>
        </p:txBody>
      </p:sp>
    </p:spTree>
    <p:extLst>
      <p:ext uri="{BB962C8B-B14F-4D97-AF65-F5344CB8AC3E}">
        <p14:creationId xmlns:p14="http://schemas.microsoft.com/office/powerpoint/2010/main" val="82424636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TC103457515[[fn=View]]</Template>
  <TotalTime>227</TotalTime>
  <Words>1545</Words>
  <Application>Microsoft Office PowerPoint</Application>
  <PresentationFormat>Widescreen</PresentationFormat>
  <Paragraphs>176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Century Schoolbook</vt:lpstr>
      <vt:lpstr>Times New Roman</vt:lpstr>
      <vt:lpstr>Wingdings 2</vt:lpstr>
      <vt:lpstr>View</vt:lpstr>
      <vt:lpstr>Electrostatics Unit  5E Lesson Planning and Measuring Student Learning</vt:lpstr>
      <vt:lpstr>Initial Ideas</vt:lpstr>
      <vt:lpstr>Modeling an FCI Pretest</vt:lpstr>
      <vt:lpstr>PowerPoint Presentation</vt:lpstr>
      <vt:lpstr>Pretest Results</vt:lpstr>
      <vt:lpstr>5E Model - Sample</vt:lpstr>
      <vt:lpstr>Explore: Observations with tape</vt:lpstr>
      <vt:lpstr>Explain: Breaking down the tape lab</vt:lpstr>
      <vt:lpstr>Elaborate: Triboelectric Scale.</vt:lpstr>
      <vt:lpstr>Evaluate: Lab Analysis and Conclusion</vt:lpstr>
      <vt:lpstr>PowerPoint Presentation</vt:lpstr>
      <vt:lpstr>Conductors, Insulators, Grounding</vt:lpstr>
      <vt:lpstr>A lot of difficulty with Polarization</vt:lpstr>
      <vt:lpstr>PowerPoint Presentation</vt:lpstr>
      <vt:lpstr>PowerPoint Presentation</vt:lpstr>
      <vt:lpstr>PowerPoint Presentation</vt:lpstr>
      <vt:lpstr> Polarization/Conduction Lab with Electroscopes</vt:lpstr>
      <vt:lpstr>Introducing Coulomb’s Law</vt:lpstr>
      <vt:lpstr>Exploring Newton’s Third Law</vt:lpstr>
      <vt:lpstr>At this point I should have introduced a “positive x-direction”</vt:lpstr>
      <vt:lpstr>Coulombs Law and Superpostion</vt:lpstr>
      <vt:lpstr>Engaging with Action at a Distance</vt:lpstr>
      <vt:lpstr>Introducing Electric Field as a Definition</vt:lpstr>
      <vt:lpstr>Student Generated Test Questions</vt:lpstr>
      <vt:lpstr>Our “I don’t understand any of this” </vt:lpstr>
      <vt:lpstr>Summative Test</vt:lpstr>
      <vt:lpstr>PowerPoint Presentation</vt:lpstr>
      <vt:lpstr>PowerPoint Presentation</vt:lpstr>
      <vt:lpstr>Summative Test Survey</vt:lpstr>
      <vt:lpstr>Post test results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Merrill</dc:creator>
  <cp:lastModifiedBy>Nicholas Merrill</cp:lastModifiedBy>
  <cp:revision>25</cp:revision>
  <dcterms:created xsi:type="dcterms:W3CDTF">2013-05-06T23:49:18Z</dcterms:created>
  <dcterms:modified xsi:type="dcterms:W3CDTF">2013-05-07T03:36:21Z</dcterms:modified>
</cp:coreProperties>
</file>